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7"/>
  </p:sldMasterIdLst>
  <p:notesMasterIdLst>
    <p:notesMasterId r:id="rId67"/>
  </p:notesMasterIdLst>
  <p:sldIdLst>
    <p:sldId id="268" r:id="rId48"/>
    <p:sldId id="323" r:id="rId49"/>
    <p:sldId id="324" r:id="rId50"/>
    <p:sldId id="325" r:id="rId51"/>
    <p:sldId id="343" r:id="rId52"/>
    <p:sldId id="326" r:id="rId53"/>
    <p:sldId id="322" r:id="rId54"/>
    <p:sldId id="329" r:id="rId55"/>
    <p:sldId id="330" r:id="rId56"/>
    <p:sldId id="338" r:id="rId57"/>
    <p:sldId id="339" r:id="rId58"/>
    <p:sldId id="340" r:id="rId59"/>
    <p:sldId id="341" r:id="rId60"/>
    <p:sldId id="342" r:id="rId61"/>
    <p:sldId id="331" r:id="rId62"/>
    <p:sldId id="332" r:id="rId63"/>
    <p:sldId id="336" r:id="rId64"/>
    <p:sldId id="333" r:id="rId65"/>
    <p:sldId id="337" r:id="rId66"/>
  </p:sldIdLst>
  <p:sldSz cx="11379200" cy="64008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5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 Fisher" initials="J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BFDD"/>
    <a:srgbClr val="ACC7D0"/>
    <a:srgbClr val="49A942"/>
    <a:srgbClr val="007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0" autoAdjust="0"/>
    <p:restoredTop sz="69796" autoAdjust="0"/>
  </p:normalViewPr>
  <p:slideViewPr>
    <p:cSldViewPr>
      <p:cViewPr varScale="1">
        <p:scale>
          <a:sx n="75" d="100"/>
          <a:sy n="75" d="100"/>
        </p:scale>
        <p:origin x="414" y="90"/>
      </p:cViewPr>
      <p:guideLst>
        <p:guide orient="horz" pos="2016"/>
        <p:guide pos="358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slideMaster" Target="slideMasters/slideMaster1.xml"/><Relationship Id="rId50" Type="http://schemas.openxmlformats.org/officeDocument/2006/relationships/slide" Target="slides/slide3.xml"/><Relationship Id="rId55" Type="http://schemas.openxmlformats.org/officeDocument/2006/relationships/slide" Target="slides/slide8.xml"/><Relationship Id="rId63" Type="http://schemas.openxmlformats.org/officeDocument/2006/relationships/slide" Target="slides/slide16.xml"/><Relationship Id="rId68"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6.xml"/><Relationship Id="rId58" Type="http://schemas.openxmlformats.org/officeDocument/2006/relationships/slide" Target="slides/slide11.xml"/><Relationship Id="rId66" Type="http://schemas.openxmlformats.org/officeDocument/2006/relationships/slide" Target="slides/slide19.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2.xml"/><Relationship Id="rId57" Type="http://schemas.openxmlformats.org/officeDocument/2006/relationships/slide" Target="slides/slide10.xml"/><Relationship Id="rId61" Type="http://schemas.openxmlformats.org/officeDocument/2006/relationships/slide" Target="slides/slide14.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5.xml"/><Relationship Id="rId60" Type="http://schemas.openxmlformats.org/officeDocument/2006/relationships/slide" Target="slides/slide13.xml"/><Relationship Id="rId65"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 Target="slides/slide1.xml"/><Relationship Id="rId56" Type="http://schemas.openxmlformats.org/officeDocument/2006/relationships/slide" Target="slides/slide9.xml"/><Relationship Id="rId64" Type="http://schemas.openxmlformats.org/officeDocument/2006/relationships/slide" Target="slides/slide17.xml"/><Relationship Id="rId69"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2.xml"/><Relationship Id="rId67" Type="http://schemas.openxmlformats.org/officeDocument/2006/relationships/notesMaster" Target="notesMasters/notesMaster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7.xml"/><Relationship Id="rId62" Type="http://schemas.openxmlformats.org/officeDocument/2006/relationships/slide" Target="slides/slide15.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757A1B7-59B2-45DA-AFD1-6A30120A76EF}" type="slidenum">
              <a:rPr lang="en-US"/>
              <a:pPr>
                <a:defRPr/>
              </a:pPr>
              <a:t>‹#›</a:t>
            </a:fld>
            <a:endParaRPr lang="en-US"/>
          </a:p>
        </p:txBody>
      </p:sp>
    </p:spTree>
    <p:extLst>
      <p:ext uri="{BB962C8B-B14F-4D97-AF65-F5344CB8AC3E}">
        <p14:creationId xmlns:p14="http://schemas.microsoft.com/office/powerpoint/2010/main" val="1896391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jaundicedferret/2938834132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ature.org/en-us/what-we-do/our-insights/perspectives/how-to-assess-the-return-on-investment-in-watershed-conserv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usepagov/1501105930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ashingtonpost.com/news/wonk/wp/2012/08/22/how-food-actually-gets-wasted-in-the-united-states/?utm_term=.fb2ce808c09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robgreenfield.tv/foodwast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eedingamerica.org/hunger-in-america/fact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robgreenfield.tv/foodwast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ritsahlefeldt.com/2011/09/22/academic-avoid-realit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lickr.com/photos/mobili/3409983422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lickr.com/photos/donabelandewen/35841542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Calibri" pitchFamily="34" charset="0"/>
              <a:cs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itchFamily="34" charset="0"/>
                <a:cs typeface="Calibri" pitchFamily="34" charset="0"/>
              </a:rPr>
              <a:t>Image from </a:t>
            </a:r>
            <a:r>
              <a:rPr lang="en-US" dirty="0">
                <a:hlinkClick r:id="rId3"/>
              </a:rPr>
              <a:t>https://www.flickr.com/photos/jaundicedferret/29388341328/</a:t>
            </a:r>
            <a:endParaRPr lang="en-US" sz="12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a:t>
            </a:fld>
            <a:endParaRPr lang="en-US"/>
          </a:p>
        </p:txBody>
      </p:sp>
    </p:spTree>
    <p:extLst>
      <p:ext uri="{BB962C8B-B14F-4D97-AF65-F5344CB8AC3E}">
        <p14:creationId xmlns:p14="http://schemas.microsoft.com/office/powerpoint/2010/main" val="26127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Photo from </a:t>
            </a:r>
            <a:r>
              <a:rPr lang="en-US" sz="2400" dirty="0">
                <a:hlinkClick r:id="rId3"/>
              </a:rPr>
              <a:t>https://www.nature.org/en-us/what-we-do/our-insights/perspectives/how-to-assess-the-return-on-investment-in-watershed-conservation/</a:t>
            </a: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10</a:t>
            </a:fld>
            <a:endParaRPr lang="en-US"/>
          </a:p>
        </p:txBody>
      </p:sp>
    </p:spTree>
    <p:extLst>
      <p:ext uri="{BB962C8B-B14F-4D97-AF65-F5344CB8AC3E}">
        <p14:creationId xmlns:p14="http://schemas.microsoft.com/office/powerpoint/2010/main" val="174480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11</a:t>
            </a:fld>
            <a:endParaRPr lang="en-US"/>
          </a:p>
        </p:txBody>
      </p:sp>
    </p:spTree>
    <p:extLst>
      <p:ext uri="{BB962C8B-B14F-4D97-AF65-F5344CB8AC3E}">
        <p14:creationId xmlns:p14="http://schemas.microsoft.com/office/powerpoint/2010/main" val="171423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12</a:t>
            </a:fld>
            <a:endParaRPr lang="en-US"/>
          </a:p>
        </p:txBody>
      </p:sp>
    </p:spTree>
    <p:extLst>
      <p:ext uri="{BB962C8B-B14F-4D97-AF65-F5344CB8AC3E}">
        <p14:creationId xmlns:p14="http://schemas.microsoft.com/office/powerpoint/2010/main" val="421749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kern="1200" dirty="0">
                <a:solidFill>
                  <a:schemeClr val="tx1"/>
                </a:solidFill>
                <a:effectLst/>
                <a:latin typeface="Arial" charset="0"/>
                <a:ea typeface="+mn-ea"/>
                <a:cs typeface="+mn-cs"/>
              </a:rPr>
              <a:t>28% of the watershed area had a different</a:t>
            </a:r>
            <a:r>
              <a:rPr lang="en-US" sz="2400" kern="1200" baseline="0" dirty="0">
                <a:solidFill>
                  <a:schemeClr val="tx1"/>
                </a:solidFill>
                <a:effectLst/>
                <a:latin typeface="Arial" charset="0"/>
                <a:ea typeface="+mn-ea"/>
                <a:cs typeface="+mn-cs"/>
              </a:rPr>
              <a:t> classification (pasture vs rice, forest vs plantation, changes due to pixel size / shape, etc.)</a:t>
            </a: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13</a:t>
            </a:fld>
            <a:endParaRPr lang="en-US"/>
          </a:p>
        </p:txBody>
      </p:sp>
    </p:spTree>
    <p:extLst>
      <p:ext uri="{BB962C8B-B14F-4D97-AF65-F5344CB8AC3E}">
        <p14:creationId xmlns:p14="http://schemas.microsoft.com/office/powerpoint/2010/main" val="1375616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EPA photo from </a:t>
            </a:r>
            <a:r>
              <a:rPr lang="en-US" sz="2400" dirty="0">
                <a:hlinkClick r:id="rId3"/>
              </a:rPr>
              <a:t>https://www.flickr.com/photos/usepagov/15011059300</a:t>
            </a: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14</a:t>
            </a:fld>
            <a:endParaRPr lang="en-US"/>
          </a:p>
        </p:txBody>
      </p:sp>
    </p:spTree>
    <p:extLst>
      <p:ext uri="{BB962C8B-B14F-4D97-AF65-F5344CB8AC3E}">
        <p14:creationId xmlns:p14="http://schemas.microsoft.com/office/powerpoint/2010/main" val="416947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Tell water fund story to make this one real</a:t>
            </a:r>
          </a:p>
          <a:p>
            <a:pPr marL="342900" lvl="0" indent="-342900">
              <a:buFont typeface="Arial" panose="020B0604020202020204" pitchFamily="34" charset="0"/>
              <a:buChar char="•"/>
              <a:defRPr/>
            </a:pPr>
            <a:r>
              <a:rPr lang="en-US" sz="2400" dirty="0">
                <a:latin typeface="Calibri" pitchFamily="34" charset="0"/>
                <a:cs typeface="Calibri" pitchFamily="34" charset="0"/>
              </a:rPr>
              <a:t>Data type could be: quant vs qual, general vs site-specific, precise vs ordinal</a:t>
            </a: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15</a:t>
            </a:fld>
            <a:endParaRPr lang="en-US"/>
          </a:p>
        </p:txBody>
      </p:sp>
    </p:spTree>
    <p:extLst>
      <p:ext uri="{BB962C8B-B14F-4D97-AF65-F5344CB8AC3E}">
        <p14:creationId xmlns:p14="http://schemas.microsoft.com/office/powerpoint/2010/main" val="3791606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This doesn’t include all steps we recommend.</a:t>
            </a:r>
          </a:p>
          <a:p>
            <a:pPr marL="342900" lvl="0" indent="-342900">
              <a:buFont typeface="Arial" panose="020B0604020202020204" pitchFamily="34" charset="0"/>
              <a:buChar char="•"/>
              <a:defRPr/>
            </a:pPr>
            <a:r>
              <a:rPr lang="en-US" sz="2400" dirty="0">
                <a:latin typeface="Calibri" pitchFamily="34" charset="0"/>
                <a:cs typeface="Calibri" pitchFamily="34" charset="0"/>
              </a:rPr>
              <a:t>Audience key to develop and test msg</a:t>
            </a:r>
          </a:p>
          <a:p>
            <a:pPr marL="342900" lvl="0" indent="-342900">
              <a:buFont typeface="Arial" panose="020B0604020202020204" pitchFamily="34" charset="0"/>
              <a:buChar char="•"/>
              <a:defRPr/>
            </a:pPr>
            <a:r>
              <a:rPr lang="en-US" sz="2400" dirty="0">
                <a:latin typeface="Calibri" pitchFamily="34" charset="0"/>
                <a:cs typeface="Calibri" pitchFamily="34" charset="0"/>
              </a:rPr>
              <a:t>Comms skills both written and oral</a:t>
            </a: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16</a:t>
            </a:fld>
            <a:endParaRPr lang="en-US"/>
          </a:p>
        </p:txBody>
      </p:sp>
    </p:spTree>
    <p:extLst>
      <p:ext uri="{BB962C8B-B14F-4D97-AF65-F5344CB8AC3E}">
        <p14:creationId xmlns:p14="http://schemas.microsoft.com/office/powerpoint/2010/main" val="291694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Authors are all white male scientists (some also practitioners) living in America so our perspective is likely limited. We didn’t follow our own advice and work hard enough to retain decision makers and others in our product</a:t>
            </a:r>
          </a:p>
          <a:p>
            <a:pPr marL="342900" lvl="0" indent="-342900">
              <a:buFont typeface="Arial" panose="020B0604020202020204" pitchFamily="34" charset="0"/>
              <a:buChar char="•"/>
              <a:defRPr/>
            </a:pPr>
            <a:r>
              <a:rPr lang="en-US" sz="2400" dirty="0">
                <a:latin typeface="Calibri" pitchFamily="34" charset="0"/>
                <a:cs typeface="Calibri" pitchFamily="34" charset="0"/>
              </a:rPr>
              <a:t>That shows this is hard – full time experts (in policy, comms, boundary spanning) can help a lot – you don’t need to be a science superhero</a:t>
            </a:r>
          </a:p>
          <a:p>
            <a:pPr marL="342900" lvl="0" indent="-342900">
              <a:buFont typeface="Arial" panose="020B0604020202020204" pitchFamily="34" charset="0"/>
              <a:buChar char="•"/>
              <a:defRPr/>
            </a:pPr>
            <a:r>
              <a:rPr lang="en-US" sz="2400" dirty="0">
                <a:latin typeface="Calibri" pitchFamily="34" charset="0"/>
                <a:cs typeface="Calibri" pitchFamily="34" charset="0"/>
              </a:rPr>
              <a:t>For non-comprehensive: length limits reduced both breadth and depth, but we know some substantial areas are missing or only covered very lightly (e.g. knowledge co-production), and didn’t want to just link to a bunch of other work w/o having space to talk about what it means and why it matters.</a:t>
            </a:r>
          </a:p>
          <a:p>
            <a:pPr marL="342900" lvl="0" indent="-342900">
              <a:buFont typeface="Arial" panose="020B0604020202020204" pitchFamily="34" charset="0"/>
              <a:buChar char="•"/>
              <a:defRPr/>
            </a:pPr>
            <a:r>
              <a:rPr lang="en-US" sz="2400" dirty="0">
                <a:latin typeface="Calibri" pitchFamily="34" charset="0"/>
                <a:cs typeface="Calibri" pitchFamily="34" charset="0"/>
              </a:rPr>
              <a:t>Finally these are guidelines to consider, not a linear recipe that has to be followed exactly. And some (e.g. </a:t>
            </a:r>
            <a:r>
              <a:rPr lang="en-US" sz="2400" dirty="0" err="1">
                <a:latin typeface="Calibri" pitchFamily="34" charset="0"/>
                <a:cs typeface="Calibri" pitchFamily="34" charset="0"/>
              </a:rPr>
              <a:t>Cairney</a:t>
            </a:r>
            <a:r>
              <a:rPr lang="en-US" sz="2400" dirty="0">
                <a:latin typeface="Calibri" pitchFamily="34" charset="0"/>
                <a:cs typeface="Calibri" pitchFamily="34" charset="0"/>
              </a:rPr>
              <a:t> &amp; Oliver 2018) think these kinds of guides are impractical and unhelpful</a:t>
            </a: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17</a:t>
            </a:fld>
            <a:endParaRPr lang="en-US"/>
          </a:p>
        </p:txBody>
      </p:sp>
    </p:spTree>
    <p:extLst>
      <p:ext uri="{BB962C8B-B14F-4D97-AF65-F5344CB8AC3E}">
        <p14:creationId xmlns:p14="http://schemas.microsoft.com/office/powerpoint/2010/main" val="1490511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The preprint has the full paper this talk is based on, and includes references to the few similar papers we have found. It is under review at a journal now.</a:t>
            </a:r>
          </a:p>
          <a:p>
            <a:pPr marL="342900" lvl="0" indent="-342900">
              <a:buFont typeface="Arial" panose="020B0604020202020204" pitchFamily="34" charset="0"/>
              <a:buChar char="•"/>
              <a:defRPr/>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18</a:t>
            </a:fld>
            <a:endParaRPr lang="en-US"/>
          </a:p>
        </p:txBody>
      </p:sp>
    </p:spTree>
    <p:extLst>
      <p:ext uri="{BB962C8B-B14F-4D97-AF65-F5344CB8AC3E}">
        <p14:creationId xmlns:p14="http://schemas.microsoft.com/office/powerpoint/2010/main" val="159189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Outline</a:t>
            </a: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19</a:t>
            </a:fld>
            <a:endParaRPr lang="en-US"/>
          </a:p>
        </p:txBody>
      </p:sp>
    </p:spTree>
    <p:extLst>
      <p:ext uri="{BB962C8B-B14F-4D97-AF65-F5344CB8AC3E}">
        <p14:creationId xmlns:p14="http://schemas.microsoft.com/office/powerpoint/2010/main" val="412405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Is anything more heartbreaking than seeing something wasted that someone else desperately needs?</a:t>
            </a:r>
          </a:p>
          <a:p>
            <a:pPr marL="342900" lvl="0" indent="-342900">
              <a:buFont typeface="Arial" panose="020B0604020202020204" pitchFamily="34" charset="0"/>
              <a:buChar char="•"/>
              <a:defRPr/>
            </a:pPr>
            <a:r>
              <a:rPr lang="en-US" sz="2400" dirty="0">
                <a:latin typeface="Calibri" pitchFamily="34" charset="0"/>
                <a:cs typeface="Calibri" pitchFamily="34" charset="0"/>
              </a:rPr>
              <a:t>For example, we waste $165 billion in food annually</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hlinkClick r:id="rId3"/>
              </a:rPr>
              <a:t>https://www.washingtonpost.com/news/wonk/wp/2012/08/22/how-food-actually-gets-wasted-in-the-united-states/?utm_term=.fb2ce808c095</a:t>
            </a:r>
            <a:endParaRPr lang="en-US" sz="2400"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Photo from Lancaster PA: </a:t>
            </a:r>
            <a:r>
              <a:rPr lang="en-US" sz="2400" dirty="0">
                <a:hlinkClick r:id="rId4"/>
              </a:rPr>
              <a:t>http://robgreenfield.tv/foodwaste/</a:t>
            </a:r>
            <a:endParaRPr lang="en-US" sz="2400" dirty="0">
              <a:latin typeface="Calibri" pitchFamily="34" charset="0"/>
              <a:cs typeface="Calibri" pitchFamily="34" charset="0"/>
            </a:endParaRPr>
          </a:p>
          <a:p>
            <a:pPr marL="0" lvl="0" indent="0">
              <a:buFont typeface="Arial" panose="020B0604020202020204" pitchFamily="34" charset="0"/>
              <a:buNone/>
              <a:defRPr/>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2</a:t>
            </a:fld>
            <a:endParaRPr lang="en-US"/>
          </a:p>
        </p:txBody>
      </p:sp>
    </p:spTree>
    <p:extLst>
      <p:ext uri="{BB962C8B-B14F-4D97-AF65-F5344CB8AC3E}">
        <p14:creationId xmlns:p14="http://schemas.microsoft.com/office/powerpoint/2010/main" val="395334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While 40 million Americans are food insecure – </a:t>
            </a:r>
          </a:p>
          <a:p>
            <a:pPr marL="800100" lvl="1" indent="-342900">
              <a:buFont typeface="Arial" panose="020B0604020202020204" pitchFamily="34" charset="0"/>
              <a:buChar char="•"/>
              <a:defRPr/>
            </a:pPr>
            <a:r>
              <a:rPr lang="en-US" sz="2400" dirty="0">
                <a:hlinkClick r:id="rId3"/>
              </a:rPr>
              <a:t>https://www.feedingamerica.org/hunger-in-america/facts</a:t>
            </a:r>
            <a:endParaRPr lang="en-US" sz="2400" dirty="0"/>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This is a photo of David in Manhattan: </a:t>
            </a:r>
            <a:r>
              <a:rPr lang="en-US" sz="2400" dirty="0">
                <a:hlinkClick r:id="rId4"/>
              </a:rPr>
              <a:t>http://robgreenfield.tv/foodwaste/</a:t>
            </a:r>
            <a:endParaRPr lang="en-US" sz="2400" dirty="0">
              <a:latin typeface="Calibri" pitchFamily="34" charset="0"/>
              <a:cs typeface="Calibri" pitchFamily="34" charset="0"/>
            </a:endParaRPr>
          </a:p>
          <a:p>
            <a:pPr marL="800100" lvl="1" indent="-342900">
              <a:buFont typeface="Arial" panose="020B0604020202020204" pitchFamily="34" charset="0"/>
              <a:buChar char="•"/>
              <a:defRPr/>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3</a:t>
            </a:fld>
            <a:endParaRPr lang="en-US"/>
          </a:p>
        </p:txBody>
      </p:sp>
    </p:spTree>
    <p:extLst>
      <p:ext uri="{BB962C8B-B14F-4D97-AF65-F5344CB8AC3E}">
        <p14:creationId xmlns:p14="http://schemas.microsoft.com/office/powerpoint/2010/main" val="329560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t>Research is often unused (whether by design or not) –World Bank analysis in 2014 </a:t>
            </a:r>
            <a:r>
              <a:rPr lang="en-US" sz="2400"/>
              <a:t>(32% </a:t>
            </a:r>
            <a:r>
              <a:rPr lang="en-US" sz="2400" dirty="0"/>
              <a:t>of articles never downloaded, 87% never cited), research articles </a:t>
            </a: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4</a:t>
            </a:fld>
            <a:endParaRPr lang="en-US"/>
          </a:p>
        </p:txBody>
      </p:sp>
    </p:spTree>
    <p:extLst>
      <p:ext uri="{BB962C8B-B14F-4D97-AF65-F5344CB8AC3E}">
        <p14:creationId xmlns:p14="http://schemas.microsoft.com/office/powerpoint/2010/main" val="73096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t>Here are two unfair stereotypes of why – ivory tower scientists vs. willfully ignorant decision makers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Researchers may be worried about dumbing down science, about balancing independence and rigor w/ relevance and advocacy, or lack the skills to have more impact</a:t>
            </a:r>
          </a:p>
          <a:p>
            <a:pPr marL="342900" lvl="0" indent="-342900">
              <a:buFont typeface="Arial" panose="020B0604020202020204" pitchFamily="34" charset="0"/>
              <a:buChar char="•"/>
              <a:defRPr/>
            </a:pPr>
            <a:r>
              <a:rPr lang="en-US" sz="2400" dirty="0">
                <a:latin typeface="Calibri" pitchFamily="34" charset="0"/>
                <a:cs typeface="Calibri" pitchFamily="34" charset="0"/>
              </a:rPr>
              <a:t>Conversely decision makers </a:t>
            </a:r>
            <a:r>
              <a:rPr lang="en-US" sz="2400" dirty="0"/>
              <a:t>may be unaware of science, lack access to it, not understand it, or view it as irrelevant (e.g. wrong science, or public consensus &gt; evidence)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The reality is that most decision makers want to use the best evidence, and most conservation scientists want to have more impact via research (although they can have impact other ways, focus here is research)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I’ve been on both sides and wished for better guidance – it’s hard to quickly find actionable science, and to produce useful science</a:t>
            </a:r>
          </a:p>
          <a:p>
            <a:pPr marL="342900" lvl="0" indent="-342900">
              <a:buFont typeface="Arial" panose="020B0604020202020204" pitchFamily="34" charset="0"/>
              <a:buChar char="•"/>
              <a:defRPr/>
            </a:pPr>
            <a:endParaRPr lang="en-US" sz="2400" dirty="0">
              <a:latin typeface="Calibri" pitchFamily="34" charset="0"/>
              <a:cs typeface="Calibri" pitchFamily="34" charset="0"/>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Images from </a:t>
            </a:r>
            <a:r>
              <a:rPr lang="en-US" sz="2400" dirty="0">
                <a:hlinkClick r:id="rId3"/>
              </a:rPr>
              <a:t>https://fritsahlefeldt.com/2011/09/22/academic-avoid-reality/</a:t>
            </a:r>
            <a:r>
              <a:rPr lang="en-US" sz="2400" dirty="0"/>
              <a:t> and </a:t>
            </a:r>
            <a:r>
              <a:rPr lang="en-US" sz="2400" dirty="0">
                <a:hlinkClick r:id="rId4"/>
              </a:rPr>
              <a:t>https://www.flickr.com/photos/mobili/34099834221</a:t>
            </a:r>
            <a:endParaRPr lang="en-US" sz="2400"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t>References:</a:t>
            </a:r>
          </a:p>
          <a:p>
            <a:pPr marL="800100" lvl="1" indent="-342900">
              <a:buFont typeface="Arial" panose="020B0604020202020204" pitchFamily="34" charset="0"/>
              <a:buChar char="•"/>
              <a:defRPr/>
            </a:pPr>
            <a:r>
              <a:rPr lang="en-US" sz="2400" dirty="0">
                <a:latin typeface="Calibri" pitchFamily="34" charset="0"/>
                <a:cs typeface="Calibri" pitchFamily="34" charset="0"/>
              </a:rPr>
              <a:t>World bank reports: https://slate.com/news-and-politics/2014/05/world-bank-reports-unread-policy-recommendations-go-undiscovered.html</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Research article use: https://www.smithsonianmag.com/smart-news/half-academic-studies-are-never-read-more-three-people-180950222/</a:t>
            </a:r>
          </a:p>
          <a:p>
            <a:pPr marL="800100" marR="0" lvl="1"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effectLst/>
              </a:rPr>
              <a:t>Public consensus vs. science: White, E. M., Lindberg, K., Davis, E. J., &amp; Spies, T. A. (2019). Use of Science and Modeling by Practitioners in Landscape-Scale Management Decisions. </a:t>
            </a:r>
            <a:r>
              <a:rPr lang="en-US" sz="2400" i="1" dirty="0">
                <a:effectLst/>
              </a:rPr>
              <a:t>Journal of Forestry</a:t>
            </a:r>
            <a:r>
              <a:rPr lang="en-US" sz="2400" dirty="0">
                <a:effectLst/>
              </a:rPr>
              <a:t>, </a:t>
            </a:r>
            <a:r>
              <a:rPr lang="en-US" sz="2400" i="1" dirty="0">
                <a:effectLst/>
              </a:rPr>
              <a:t>117</a:t>
            </a:r>
            <a:r>
              <a:rPr lang="en-US" sz="2400" dirty="0">
                <a:effectLst/>
              </a:rPr>
              <a:t>(3), 267–279. https://doi.org/10.1093/jofore/fvz007</a:t>
            </a:r>
            <a:endParaRPr lang="en-US" sz="2400" dirty="0"/>
          </a:p>
          <a:p>
            <a:pPr marL="342900" lvl="0" indent="-342900">
              <a:buFont typeface="Arial" panose="020B0604020202020204" pitchFamily="34" charset="0"/>
              <a:buChar char="•"/>
              <a:defRPr/>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5</a:t>
            </a:fld>
            <a:endParaRPr lang="en-US"/>
          </a:p>
        </p:txBody>
      </p:sp>
    </p:spTree>
    <p:extLst>
      <p:ext uri="{BB962C8B-B14F-4D97-AF65-F5344CB8AC3E}">
        <p14:creationId xmlns:p14="http://schemas.microsoft.com/office/powerpoint/2010/main" val="22564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 Few how-to guides to bridge that gap and make research more relevant, and most (although not all) that exist require grounding in the lit</a:t>
            </a:r>
          </a:p>
          <a:p>
            <a:pPr marL="507993" indent="-507993">
              <a:buFont typeface="Arial" pitchFamily="34" charset="0"/>
              <a:buChar char="•"/>
              <a:defRPr/>
            </a:pPr>
            <a:r>
              <a:rPr lang="en-US" sz="2400" dirty="0">
                <a:latin typeface="Calibri" pitchFamily="34" charset="0"/>
                <a:cs typeface="Calibri" pitchFamily="34" charset="0"/>
              </a:rPr>
              <a:t>~10 people thinking through were winnowed down to 4 who stuck with it over ~ 1 year (me, Steve Wood, Mark Bradford, Rodd Kelsey)</a:t>
            </a:r>
          </a:p>
          <a:p>
            <a:pPr marL="507993" indent="-507993">
              <a:buFont typeface="Arial" pitchFamily="34" charset="0"/>
              <a:buChar char="•"/>
              <a:defRPr/>
            </a:pPr>
            <a:r>
              <a:rPr lang="en-US" sz="2400" dirty="0">
                <a:latin typeface="Calibri" pitchFamily="34" charset="0"/>
                <a:cs typeface="Calibri" pitchFamily="34" charset="0"/>
              </a:rPr>
              <a:t>&gt;20 people (including 2 non-scientists) reviewed drafts of the paper and gave us input</a:t>
            </a:r>
          </a:p>
          <a:p>
            <a:pPr marL="507993" indent="-507993">
              <a:buFont typeface="Arial" pitchFamily="34" charset="0"/>
              <a:buChar char="•"/>
              <a:defRPr/>
            </a:pPr>
            <a:endParaRPr lang="en-US" sz="2400" dirty="0">
              <a:latin typeface="Calibri" pitchFamily="34" charset="0"/>
              <a:cs typeface="Calibri" pitchFamily="34" charset="0"/>
            </a:endParaRPr>
          </a:p>
          <a:p>
            <a:pPr marL="507993" indent="-507993">
              <a:buFont typeface="Arial" pitchFamily="34" charset="0"/>
              <a:buChar char="•"/>
              <a:defRPr/>
            </a:pPr>
            <a:r>
              <a:rPr lang="en-US" sz="2400" dirty="0">
                <a:latin typeface="Calibri" pitchFamily="34" charset="0"/>
                <a:cs typeface="Calibri" pitchFamily="34" charset="0"/>
              </a:rPr>
              <a:t>Image from </a:t>
            </a:r>
            <a:r>
              <a:rPr lang="en-US" sz="2400" dirty="0">
                <a:hlinkClick r:id="rId3"/>
              </a:rPr>
              <a:t>https://www.flickr.com/photos/donabelandewen/3584154214</a:t>
            </a:r>
            <a:endParaRPr lang="en-US" sz="2400" dirty="0">
              <a:latin typeface="Calibri" pitchFamily="34" charset="0"/>
              <a:cs typeface="Calibri" pitchFamily="34" charset="0"/>
            </a:endParaRPr>
          </a:p>
          <a:p>
            <a:pPr marL="342900" lvl="0" indent="-342900">
              <a:buFont typeface="Arial" panose="020B0604020202020204" pitchFamily="34" charset="0"/>
              <a:buChar char="•"/>
              <a:defRPr/>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6</a:t>
            </a:fld>
            <a:endParaRPr lang="en-US"/>
          </a:p>
        </p:txBody>
      </p:sp>
    </p:spTree>
    <p:extLst>
      <p:ext uri="{BB962C8B-B14F-4D97-AF65-F5344CB8AC3E}">
        <p14:creationId xmlns:p14="http://schemas.microsoft.com/office/powerpoint/2010/main" val="328238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We make four key recommendations, and for each, in the paper we explain why it’s important &amp; how to do it</a:t>
            </a:r>
          </a:p>
          <a:p>
            <a:pPr marL="342900" lvl="0" indent="-342900">
              <a:buFont typeface="Arial" panose="020B0604020202020204" pitchFamily="34" charset="0"/>
              <a:buChar char="•"/>
              <a:defRPr/>
            </a:pPr>
            <a:r>
              <a:rPr lang="en-US" sz="2400" dirty="0">
                <a:latin typeface="Calibri" pitchFamily="34" charset="0"/>
                <a:cs typeface="Calibri" pitchFamily="34" charset="0"/>
              </a:rPr>
              <a:t>Guidelines, NOT a strict recipe for success, and not easy to do</a:t>
            </a: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7</a:t>
            </a:fld>
            <a:endParaRPr lang="en-US"/>
          </a:p>
        </p:txBody>
      </p:sp>
    </p:spTree>
    <p:extLst>
      <p:ext uri="{BB962C8B-B14F-4D97-AF65-F5344CB8AC3E}">
        <p14:creationId xmlns:p14="http://schemas.microsoft.com/office/powerpoint/2010/main" val="349987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dirty="0">
                <a:latin typeface="Calibri" pitchFamily="34" charset="0"/>
                <a:cs typeface="Calibri" pitchFamily="34" charset="0"/>
              </a:rPr>
              <a:t>Note – more like partners than audience, language is imprecise and hard to get right. Plug translational or transdisciplinary approach, co-develop research.</a:t>
            </a:r>
          </a:p>
          <a:p>
            <a:pPr marL="342900" lvl="0" indent="-342900">
              <a:buFont typeface="Arial" panose="020B0604020202020204" pitchFamily="34" charset="0"/>
              <a:buChar char="•"/>
              <a:defRPr/>
            </a:pPr>
            <a:endParaRPr lang="en-US" sz="2400" dirty="0">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8</a:t>
            </a:fld>
            <a:endParaRPr lang="en-US"/>
          </a:p>
        </p:txBody>
      </p:sp>
    </p:spTree>
    <p:extLst>
      <p:ext uri="{BB962C8B-B14F-4D97-AF65-F5344CB8AC3E}">
        <p14:creationId xmlns:p14="http://schemas.microsoft.com/office/powerpoint/2010/main" val="399561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Temporal and spatial scales. How will they choose action(s) to take? Policy context? Respect legitimacy of decision making process (e.g. evidence v consensus)</a:t>
            </a:r>
          </a:p>
          <a:p>
            <a:pPr marL="342900" lvl="0" indent="-342900">
              <a:buFont typeface="Arial" panose="020B0604020202020204" pitchFamily="34" charset="0"/>
              <a:buChar char="•"/>
              <a:defRPr/>
            </a:pPr>
            <a:r>
              <a:rPr lang="en-US" sz="2400" dirty="0">
                <a:latin typeface="Calibri" pitchFamily="34" charset="0"/>
                <a:cs typeface="Calibri" pitchFamily="34" charset="0"/>
              </a:rPr>
              <a:t>Partner w/ audience on developing the right research questions</a:t>
            </a:r>
          </a:p>
        </p:txBody>
      </p:sp>
      <p:sp>
        <p:nvSpPr>
          <p:cNvPr id="4" name="Slide Number Placeholder 3"/>
          <p:cNvSpPr>
            <a:spLocks noGrp="1"/>
          </p:cNvSpPr>
          <p:nvPr>
            <p:ph type="sldNum" sz="quarter" idx="10"/>
          </p:nvPr>
        </p:nvSpPr>
        <p:spPr/>
        <p:txBody>
          <a:bodyPr/>
          <a:lstStyle/>
          <a:p>
            <a:pPr>
              <a:defRPr/>
            </a:pPr>
            <a:fld id="{1757A1B7-59B2-45DA-AFD1-6A30120A76EF}" type="slidenum">
              <a:rPr lang="en-US" smtClean="0"/>
              <a:pPr>
                <a:defRPr/>
              </a:pPr>
              <a:t>9</a:t>
            </a:fld>
            <a:endParaRPr lang="en-US"/>
          </a:p>
        </p:txBody>
      </p:sp>
    </p:spTree>
    <p:extLst>
      <p:ext uri="{BB962C8B-B14F-4D97-AF65-F5344CB8AC3E}">
        <p14:creationId xmlns:p14="http://schemas.microsoft.com/office/powerpoint/2010/main" val="97531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4195" y="1989138"/>
            <a:ext cx="9670815" cy="1371600"/>
          </a:xfrm>
        </p:spPr>
        <p:txBody>
          <a:bodyPr/>
          <a:lstStyle/>
          <a:p>
            <a:r>
              <a:rPr lang="en-US"/>
              <a:t>Click to edit Master title style</a:t>
            </a:r>
          </a:p>
        </p:txBody>
      </p:sp>
      <p:sp>
        <p:nvSpPr>
          <p:cNvPr id="3" name="Subtitle 2"/>
          <p:cNvSpPr>
            <a:spLocks noGrp="1"/>
          </p:cNvSpPr>
          <p:nvPr>
            <p:ph type="subTitle" idx="1"/>
          </p:nvPr>
        </p:nvSpPr>
        <p:spPr>
          <a:xfrm>
            <a:off x="1706505" y="3627442"/>
            <a:ext cx="7966192" cy="1635125"/>
          </a:xfrm>
        </p:spPr>
        <p:txBody>
          <a:bodyPr/>
          <a:lstStyle>
            <a:lvl1pPr marL="0" indent="0" algn="ctr">
              <a:buNone/>
              <a:defRPr/>
            </a:lvl1pPr>
            <a:lvl2pPr marL="406395" indent="0" algn="ctr">
              <a:buNone/>
              <a:defRPr/>
            </a:lvl2pPr>
            <a:lvl3pPr marL="812790" indent="0" algn="ctr">
              <a:buNone/>
              <a:defRPr/>
            </a:lvl3pPr>
            <a:lvl4pPr marL="1219184" indent="0" algn="ctr">
              <a:buNone/>
              <a:defRPr/>
            </a:lvl4pPr>
            <a:lvl5pPr marL="1625579" indent="0" algn="ctr">
              <a:buNone/>
              <a:defRPr/>
            </a:lvl5pPr>
            <a:lvl6pPr marL="2031974" indent="0" algn="ctr">
              <a:buNone/>
              <a:defRPr/>
            </a:lvl6pPr>
            <a:lvl7pPr marL="2438369" indent="0" algn="ctr">
              <a:buNone/>
              <a:defRPr/>
            </a:lvl7pPr>
            <a:lvl8pPr marL="2844765" indent="0" algn="ctr">
              <a:buNone/>
              <a:defRPr/>
            </a:lvl8pPr>
            <a:lvl9pPr marL="325116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6F9360-8EF8-44CF-A6FB-E75C83C347C4}" type="slidenum">
              <a:rPr lang="en-US"/>
              <a:pPr>
                <a:defRPr/>
              </a:pPr>
              <a:t>‹#›</a:t>
            </a:fld>
            <a:endParaRPr lang="en-US"/>
          </a:p>
        </p:txBody>
      </p:sp>
    </p:spTree>
    <p:extLst>
      <p:ext uri="{BB962C8B-B14F-4D97-AF65-F5344CB8AC3E}">
        <p14:creationId xmlns:p14="http://schemas.microsoft.com/office/powerpoint/2010/main" val="6817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73460-BD2F-48F6-AB33-44E905B1F32E}" type="slidenum">
              <a:rPr lang="en-US"/>
              <a:pPr>
                <a:defRPr/>
              </a:pPr>
              <a:t>‹#›</a:t>
            </a:fld>
            <a:endParaRPr lang="en-US"/>
          </a:p>
        </p:txBody>
      </p:sp>
    </p:spTree>
    <p:extLst>
      <p:ext uri="{BB962C8B-B14F-4D97-AF65-F5344CB8AC3E}">
        <p14:creationId xmlns:p14="http://schemas.microsoft.com/office/powerpoint/2010/main" val="354071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50297" y="255588"/>
            <a:ext cx="2560696" cy="5461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8209" y="255588"/>
            <a:ext cx="7501467" cy="5461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1B4F6A-90E7-4EC6-A447-11F09D29BB63}" type="slidenum">
              <a:rPr lang="en-US"/>
              <a:pPr>
                <a:defRPr/>
              </a:pPr>
              <a:t>‹#›</a:t>
            </a:fld>
            <a:endParaRPr lang="en-US"/>
          </a:p>
        </p:txBody>
      </p:sp>
    </p:spTree>
    <p:extLst>
      <p:ext uri="{BB962C8B-B14F-4D97-AF65-F5344CB8AC3E}">
        <p14:creationId xmlns:p14="http://schemas.microsoft.com/office/powerpoint/2010/main" val="423079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0C51B5-8414-4244-8DCE-4F292C106C6D}" type="slidenum">
              <a:rPr lang="en-US"/>
              <a:pPr>
                <a:defRPr/>
              </a:pPr>
              <a:t>‹#›</a:t>
            </a:fld>
            <a:endParaRPr lang="en-US"/>
          </a:p>
        </p:txBody>
      </p:sp>
    </p:spTree>
    <p:extLst>
      <p:ext uri="{BB962C8B-B14F-4D97-AF65-F5344CB8AC3E}">
        <p14:creationId xmlns:p14="http://schemas.microsoft.com/office/powerpoint/2010/main" val="263731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99350" y="4113217"/>
            <a:ext cx="9672697" cy="1271587"/>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899350" y="2713039"/>
            <a:ext cx="9672697" cy="1400175"/>
          </a:xfrm>
        </p:spPr>
        <p:txBody>
          <a:bodyPr anchor="b"/>
          <a:lstStyle>
            <a:lvl1pPr marL="0" indent="0">
              <a:buNone/>
              <a:defRPr sz="1778"/>
            </a:lvl1pPr>
            <a:lvl2pPr marL="406395" indent="0">
              <a:buNone/>
              <a:defRPr sz="1600"/>
            </a:lvl2pPr>
            <a:lvl3pPr marL="812790" indent="0">
              <a:buNone/>
              <a:defRPr sz="1422"/>
            </a:lvl3pPr>
            <a:lvl4pPr marL="1219184" indent="0">
              <a:buNone/>
              <a:defRPr sz="1244"/>
            </a:lvl4pPr>
            <a:lvl5pPr marL="1625579" indent="0">
              <a:buNone/>
              <a:defRPr sz="1244"/>
            </a:lvl5pPr>
            <a:lvl6pPr marL="2031974" indent="0">
              <a:buNone/>
              <a:defRPr sz="1244"/>
            </a:lvl6pPr>
            <a:lvl7pPr marL="2438369" indent="0">
              <a:buNone/>
              <a:defRPr sz="1244"/>
            </a:lvl7pPr>
            <a:lvl8pPr marL="2844765" indent="0">
              <a:buNone/>
              <a:defRPr sz="1244"/>
            </a:lvl8pPr>
            <a:lvl9pPr marL="3251160"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2271E6-3C3C-4769-9AC3-310EDD8AD644}" type="slidenum">
              <a:rPr lang="en-US"/>
              <a:pPr>
                <a:defRPr/>
              </a:pPr>
              <a:t>‹#›</a:t>
            </a:fld>
            <a:endParaRPr lang="en-US"/>
          </a:p>
        </p:txBody>
      </p:sp>
    </p:spTree>
    <p:extLst>
      <p:ext uri="{BB962C8B-B14F-4D97-AF65-F5344CB8AC3E}">
        <p14:creationId xmlns:p14="http://schemas.microsoft.com/office/powerpoint/2010/main" val="349695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8210" y="1492250"/>
            <a:ext cx="5031081" cy="4224338"/>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79914" y="1492250"/>
            <a:ext cx="5031081" cy="4224338"/>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A74A84-FAA4-47F9-A974-61E4EEE6934E}" type="slidenum">
              <a:rPr lang="en-US"/>
              <a:pPr>
                <a:defRPr/>
              </a:pPr>
              <a:t>‹#›</a:t>
            </a:fld>
            <a:endParaRPr lang="en-US"/>
          </a:p>
        </p:txBody>
      </p:sp>
    </p:spTree>
    <p:extLst>
      <p:ext uri="{BB962C8B-B14F-4D97-AF65-F5344CB8AC3E}">
        <p14:creationId xmlns:p14="http://schemas.microsoft.com/office/powerpoint/2010/main" val="32323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208" y="1433513"/>
            <a:ext cx="5029200" cy="596900"/>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5" indent="0">
              <a:buNone/>
              <a:defRPr sz="1422" b="1"/>
            </a:lvl8pPr>
            <a:lvl9pPr marL="3251160" indent="0">
              <a:buNone/>
              <a:defRPr sz="1422" b="1"/>
            </a:lvl9pPr>
          </a:lstStyle>
          <a:p>
            <a:pPr lvl="0"/>
            <a:r>
              <a:rPr lang="en-US"/>
              <a:t>Click to edit Master text styles</a:t>
            </a:r>
          </a:p>
        </p:txBody>
      </p:sp>
      <p:sp>
        <p:nvSpPr>
          <p:cNvPr id="4" name="Content Placeholder 3"/>
          <p:cNvSpPr>
            <a:spLocks noGrp="1"/>
          </p:cNvSpPr>
          <p:nvPr>
            <p:ph sz="half" idx="2"/>
          </p:nvPr>
        </p:nvSpPr>
        <p:spPr>
          <a:xfrm>
            <a:off x="568208" y="2030413"/>
            <a:ext cx="5029200" cy="3687762"/>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779914" y="1433513"/>
            <a:ext cx="5031081" cy="596900"/>
          </a:xfrm>
        </p:spPr>
        <p:txBody>
          <a:bodyPr anchor="b"/>
          <a:lstStyle>
            <a:lvl1pPr marL="0" indent="0">
              <a:buNone/>
              <a:defRPr sz="2133" b="1"/>
            </a:lvl1pPr>
            <a:lvl2pPr marL="406395" indent="0">
              <a:buNone/>
              <a:defRPr sz="1778" b="1"/>
            </a:lvl2pPr>
            <a:lvl3pPr marL="812790" indent="0">
              <a:buNone/>
              <a:defRPr sz="1600" b="1"/>
            </a:lvl3pPr>
            <a:lvl4pPr marL="1219184" indent="0">
              <a:buNone/>
              <a:defRPr sz="1422" b="1"/>
            </a:lvl4pPr>
            <a:lvl5pPr marL="1625579" indent="0">
              <a:buNone/>
              <a:defRPr sz="1422" b="1"/>
            </a:lvl5pPr>
            <a:lvl6pPr marL="2031974" indent="0">
              <a:buNone/>
              <a:defRPr sz="1422" b="1"/>
            </a:lvl6pPr>
            <a:lvl7pPr marL="2438369" indent="0">
              <a:buNone/>
              <a:defRPr sz="1422" b="1"/>
            </a:lvl7pPr>
            <a:lvl8pPr marL="2844765" indent="0">
              <a:buNone/>
              <a:defRPr sz="1422" b="1"/>
            </a:lvl8pPr>
            <a:lvl9pPr marL="3251160" indent="0">
              <a:buNone/>
              <a:defRPr sz="1422" b="1"/>
            </a:lvl9pPr>
          </a:lstStyle>
          <a:p>
            <a:pPr lvl="0"/>
            <a:r>
              <a:rPr lang="en-US"/>
              <a:t>Click to edit Master text styles</a:t>
            </a:r>
          </a:p>
        </p:txBody>
      </p:sp>
      <p:sp>
        <p:nvSpPr>
          <p:cNvPr id="6" name="Content Placeholder 5"/>
          <p:cNvSpPr>
            <a:spLocks noGrp="1"/>
          </p:cNvSpPr>
          <p:nvPr>
            <p:ph sz="quarter" idx="4"/>
          </p:nvPr>
        </p:nvSpPr>
        <p:spPr>
          <a:xfrm>
            <a:off x="5779914" y="2030413"/>
            <a:ext cx="5031081" cy="3687762"/>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EBBC79-88FF-4889-9D76-1DCE310D1E5D}" type="slidenum">
              <a:rPr lang="en-US"/>
              <a:pPr>
                <a:defRPr/>
              </a:pPr>
              <a:t>‹#›</a:t>
            </a:fld>
            <a:endParaRPr lang="en-US"/>
          </a:p>
        </p:txBody>
      </p:sp>
    </p:spTree>
    <p:extLst>
      <p:ext uri="{BB962C8B-B14F-4D97-AF65-F5344CB8AC3E}">
        <p14:creationId xmlns:p14="http://schemas.microsoft.com/office/powerpoint/2010/main" val="71559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76176F-6371-488F-B971-2BE3D15CCCF4}" type="slidenum">
              <a:rPr lang="en-US"/>
              <a:pPr>
                <a:defRPr/>
              </a:pPr>
              <a:t>‹#›</a:t>
            </a:fld>
            <a:endParaRPr lang="en-US"/>
          </a:p>
        </p:txBody>
      </p:sp>
    </p:spTree>
    <p:extLst>
      <p:ext uri="{BB962C8B-B14F-4D97-AF65-F5344CB8AC3E}">
        <p14:creationId xmlns:p14="http://schemas.microsoft.com/office/powerpoint/2010/main" val="224532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FCFD1B-46E0-41D4-9A03-4DB30B31C7C4}" type="slidenum">
              <a:rPr lang="en-US"/>
              <a:pPr>
                <a:defRPr/>
              </a:pPr>
              <a:t>‹#›</a:t>
            </a:fld>
            <a:endParaRPr lang="en-US"/>
          </a:p>
        </p:txBody>
      </p:sp>
    </p:spTree>
    <p:extLst>
      <p:ext uri="{BB962C8B-B14F-4D97-AF65-F5344CB8AC3E}">
        <p14:creationId xmlns:p14="http://schemas.microsoft.com/office/powerpoint/2010/main" val="348355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8210" y="255588"/>
            <a:ext cx="3744148" cy="1084262"/>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4449705" y="255592"/>
            <a:ext cx="6361288" cy="5462587"/>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8210" y="1339852"/>
            <a:ext cx="3744148" cy="4378325"/>
          </a:xfrm>
        </p:spPr>
        <p:txBody>
          <a:bodyPr/>
          <a:lstStyle>
            <a:lvl1pPr marL="0" indent="0">
              <a:buNone/>
              <a:defRPr sz="1244"/>
            </a:lvl1pPr>
            <a:lvl2pPr marL="406395" indent="0">
              <a:buNone/>
              <a:defRPr sz="1067"/>
            </a:lvl2pPr>
            <a:lvl3pPr marL="812790" indent="0">
              <a:buNone/>
              <a:defRPr sz="889"/>
            </a:lvl3pPr>
            <a:lvl4pPr marL="1219184" indent="0">
              <a:buNone/>
              <a:defRPr sz="800"/>
            </a:lvl4pPr>
            <a:lvl5pPr marL="1625579" indent="0">
              <a:buNone/>
              <a:defRPr sz="800"/>
            </a:lvl5pPr>
            <a:lvl6pPr marL="2031974" indent="0">
              <a:buNone/>
              <a:defRPr sz="800"/>
            </a:lvl6pPr>
            <a:lvl7pPr marL="2438369" indent="0">
              <a:buNone/>
              <a:defRPr sz="800"/>
            </a:lvl7pPr>
            <a:lvl8pPr marL="2844765" indent="0">
              <a:buNone/>
              <a:defRPr sz="800"/>
            </a:lvl8pPr>
            <a:lvl9pPr marL="3251160"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7F541B-20AA-4C7E-B71A-080D56FE5BCF}" type="slidenum">
              <a:rPr lang="en-US"/>
              <a:pPr>
                <a:defRPr/>
              </a:pPr>
              <a:t>‹#›</a:t>
            </a:fld>
            <a:endParaRPr lang="en-US"/>
          </a:p>
        </p:txBody>
      </p:sp>
    </p:spTree>
    <p:extLst>
      <p:ext uri="{BB962C8B-B14F-4D97-AF65-F5344CB8AC3E}">
        <p14:creationId xmlns:p14="http://schemas.microsoft.com/office/powerpoint/2010/main" val="360615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9556" y="4479929"/>
            <a:ext cx="6827896" cy="530225"/>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2229556" y="571504"/>
            <a:ext cx="6827896" cy="3840163"/>
          </a:xfrm>
        </p:spPr>
        <p:txBody>
          <a:bodyPr/>
          <a:lstStyle>
            <a:lvl1pPr marL="0" indent="0">
              <a:buNone/>
              <a:defRPr sz="2844"/>
            </a:lvl1pPr>
            <a:lvl2pPr marL="406395" indent="0">
              <a:buNone/>
              <a:defRPr sz="2489"/>
            </a:lvl2pPr>
            <a:lvl3pPr marL="812790" indent="0">
              <a:buNone/>
              <a:defRPr sz="2133"/>
            </a:lvl3pPr>
            <a:lvl4pPr marL="1219184" indent="0">
              <a:buNone/>
              <a:defRPr sz="1778"/>
            </a:lvl4pPr>
            <a:lvl5pPr marL="1625579" indent="0">
              <a:buNone/>
              <a:defRPr sz="1778"/>
            </a:lvl5pPr>
            <a:lvl6pPr marL="2031974" indent="0">
              <a:buNone/>
              <a:defRPr sz="1778"/>
            </a:lvl6pPr>
            <a:lvl7pPr marL="2438369" indent="0">
              <a:buNone/>
              <a:defRPr sz="1778"/>
            </a:lvl7pPr>
            <a:lvl8pPr marL="2844765" indent="0">
              <a:buNone/>
              <a:defRPr sz="1778"/>
            </a:lvl8pPr>
            <a:lvl9pPr marL="3251160" indent="0">
              <a:buNone/>
              <a:defRPr sz="1778"/>
            </a:lvl9pPr>
          </a:lstStyle>
          <a:p>
            <a:pPr lvl="0"/>
            <a:endParaRPr lang="en-US" noProof="0"/>
          </a:p>
        </p:txBody>
      </p:sp>
      <p:sp>
        <p:nvSpPr>
          <p:cNvPr id="4" name="Text Placeholder 3"/>
          <p:cNvSpPr>
            <a:spLocks noGrp="1"/>
          </p:cNvSpPr>
          <p:nvPr>
            <p:ph type="body" sz="half" idx="2"/>
          </p:nvPr>
        </p:nvSpPr>
        <p:spPr>
          <a:xfrm>
            <a:off x="2229556" y="5010150"/>
            <a:ext cx="6827896" cy="750888"/>
          </a:xfrm>
        </p:spPr>
        <p:txBody>
          <a:bodyPr/>
          <a:lstStyle>
            <a:lvl1pPr marL="0" indent="0">
              <a:buNone/>
              <a:defRPr sz="1244"/>
            </a:lvl1pPr>
            <a:lvl2pPr marL="406395" indent="0">
              <a:buNone/>
              <a:defRPr sz="1067"/>
            </a:lvl2pPr>
            <a:lvl3pPr marL="812790" indent="0">
              <a:buNone/>
              <a:defRPr sz="889"/>
            </a:lvl3pPr>
            <a:lvl4pPr marL="1219184" indent="0">
              <a:buNone/>
              <a:defRPr sz="800"/>
            </a:lvl4pPr>
            <a:lvl5pPr marL="1625579" indent="0">
              <a:buNone/>
              <a:defRPr sz="800"/>
            </a:lvl5pPr>
            <a:lvl6pPr marL="2031974" indent="0">
              <a:buNone/>
              <a:defRPr sz="800"/>
            </a:lvl6pPr>
            <a:lvl7pPr marL="2438369" indent="0">
              <a:buNone/>
              <a:defRPr sz="800"/>
            </a:lvl7pPr>
            <a:lvl8pPr marL="2844765" indent="0">
              <a:buNone/>
              <a:defRPr sz="800"/>
            </a:lvl8pPr>
            <a:lvl9pPr marL="3251160"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4D6B2F-110C-474D-9F36-5069964EA4B0}" type="slidenum">
              <a:rPr lang="en-US"/>
              <a:pPr>
                <a:defRPr/>
              </a:pPr>
              <a:t>‹#›</a:t>
            </a:fld>
            <a:endParaRPr lang="en-US"/>
          </a:p>
        </p:txBody>
      </p:sp>
    </p:spTree>
    <p:extLst>
      <p:ext uri="{BB962C8B-B14F-4D97-AF65-F5344CB8AC3E}">
        <p14:creationId xmlns:p14="http://schemas.microsoft.com/office/powerpoint/2010/main" val="3197457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8210" y="255588"/>
            <a:ext cx="1024278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8210" y="1492250"/>
            <a:ext cx="10242785"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68210" y="5827713"/>
            <a:ext cx="265665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smtClean="0"/>
            </a:lvl1pPr>
          </a:lstStyle>
          <a:p>
            <a:pPr>
              <a:defRPr/>
            </a:pPr>
            <a:endParaRPr lang="en-US"/>
          </a:p>
        </p:txBody>
      </p:sp>
      <p:sp>
        <p:nvSpPr>
          <p:cNvPr id="1029" name="Rectangle 5"/>
          <p:cNvSpPr>
            <a:spLocks noGrp="1" noChangeArrowheads="1"/>
          </p:cNvSpPr>
          <p:nvPr>
            <p:ph type="ftr" sz="quarter" idx="3"/>
          </p:nvPr>
        </p:nvSpPr>
        <p:spPr bwMode="auto">
          <a:xfrm>
            <a:off x="3887143" y="5827713"/>
            <a:ext cx="3604919"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44" smtClean="0"/>
            </a:lvl1pPr>
          </a:lstStyle>
          <a:p>
            <a:pPr>
              <a:defRPr/>
            </a:pPr>
            <a:endParaRPr lang="en-US"/>
          </a:p>
        </p:txBody>
      </p:sp>
      <p:sp>
        <p:nvSpPr>
          <p:cNvPr id="1030" name="Rectangle 6"/>
          <p:cNvSpPr>
            <a:spLocks noGrp="1" noChangeArrowheads="1"/>
          </p:cNvSpPr>
          <p:nvPr>
            <p:ph type="sldNum" sz="quarter" idx="4"/>
          </p:nvPr>
        </p:nvSpPr>
        <p:spPr bwMode="auto">
          <a:xfrm>
            <a:off x="8154343" y="5827713"/>
            <a:ext cx="265665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44" smtClean="0"/>
            </a:lvl1pPr>
          </a:lstStyle>
          <a:p>
            <a:pPr>
              <a:defRPr/>
            </a:pPr>
            <a:fld id="{4DB3FBD1-1620-46B9-8661-70063D41EE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395" algn="ctr" rtl="0" fontAlgn="base">
        <a:spcBef>
          <a:spcPct val="0"/>
        </a:spcBef>
        <a:spcAft>
          <a:spcPct val="0"/>
        </a:spcAft>
        <a:defRPr sz="3911">
          <a:solidFill>
            <a:schemeClr val="tx2"/>
          </a:solidFill>
          <a:latin typeface="Arial" charset="0"/>
        </a:defRPr>
      </a:lvl6pPr>
      <a:lvl7pPr marL="812790" algn="ctr" rtl="0" fontAlgn="base">
        <a:spcBef>
          <a:spcPct val="0"/>
        </a:spcBef>
        <a:spcAft>
          <a:spcPct val="0"/>
        </a:spcAft>
        <a:defRPr sz="3911">
          <a:solidFill>
            <a:schemeClr val="tx2"/>
          </a:solidFill>
          <a:latin typeface="Arial" charset="0"/>
        </a:defRPr>
      </a:lvl7pPr>
      <a:lvl8pPr marL="1219184" algn="ctr" rtl="0" fontAlgn="base">
        <a:spcBef>
          <a:spcPct val="0"/>
        </a:spcBef>
        <a:spcAft>
          <a:spcPct val="0"/>
        </a:spcAft>
        <a:defRPr sz="3911">
          <a:solidFill>
            <a:schemeClr val="tx2"/>
          </a:solidFill>
          <a:latin typeface="Arial" charset="0"/>
        </a:defRPr>
      </a:lvl8pPr>
      <a:lvl9pPr marL="1625579" algn="ctr" rtl="0" fontAlgn="base">
        <a:spcBef>
          <a:spcPct val="0"/>
        </a:spcBef>
        <a:spcAft>
          <a:spcPct val="0"/>
        </a:spcAft>
        <a:defRPr sz="3911">
          <a:solidFill>
            <a:schemeClr val="tx2"/>
          </a:solidFill>
          <a:latin typeface="Arial" charset="0"/>
        </a:defRPr>
      </a:lvl9pPr>
    </p:titleStyle>
    <p:bodyStyle>
      <a:lvl1pPr marL="304796" indent="-304796" algn="l" rtl="0" eaLnBrk="0" fontAlgn="base" hangingPunct="0">
        <a:spcBef>
          <a:spcPct val="20000"/>
        </a:spcBef>
        <a:spcAft>
          <a:spcPct val="0"/>
        </a:spcAft>
        <a:buChar char="•"/>
        <a:defRPr sz="2844">
          <a:solidFill>
            <a:schemeClr val="tx1"/>
          </a:solidFill>
          <a:latin typeface="+mn-lt"/>
          <a:ea typeface="+mn-ea"/>
          <a:cs typeface="+mn-cs"/>
        </a:defRPr>
      </a:lvl1pPr>
      <a:lvl2pPr marL="660392" indent="-253997" algn="l" rtl="0" eaLnBrk="0" fontAlgn="base" hangingPunct="0">
        <a:spcBef>
          <a:spcPct val="20000"/>
        </a:spcBef>
        <a:spcAft>
          <a:spcPct val="0"/>
        </a:spcAft>
        <a:buChar char="–"/>
        <a:defRPr sz="2489">
          <a:solidFill>
            <a:schemeClr val="tx1"/>
          </a:solidFill>
          <a:latin typeface="+mn-lt"/>
        </a:defRPr>
      </a:lvl2pPr>
      <a:lvl3pPr marL="1015988" indent="-203198" algn="l" rtl="0" eaLnBrk="0" fontAlgn="base" hangingPunct="0">
        <a:spcBef>
          <a:spcPct val="20000"/>
        </a:spcBef>
        <a:spcAft>
          <a:spcPct val="0"/>
        </a:spcAft>
        <a:buChar char="•"/>
        <a:defRPr sz="2133">
          <a:solidFill>
            <a:schemeClr val="tx1"/>
          </a:solidFill>
          <a:latin typeface="+mn-lt"/>
        </a:defRPr>
      </a:lvl3pPr>
      <a:lvl4pPr marL="1422383" indent="-203198" algn="l" rtl="0" eaLnBrk="0" fontAlgn="base" hangingPunct="0">
        <a:spcBef>
          <a:spcPct val="20000"/>
        </a:spcBef>
        <a:spcAft>
          <a:spcPct val="0"/>
        </a:spcAft>
        <a:buChar char="–"/>
        <a:defRPr sz="1778">
          <a:solidFill>
            <a:schemeClr val="tx1"/>
          </a:solidFill>
          <a:latin typeface="+mn-lt"/>
        </a:defRPr>
      </a:lvl4pPr>
      <a:lvl5pPr marL="1828778" indent="-203198" algn="l" rtl="0" eaLnBrk="0" fontAlgn="base" hangingPunct="0">
        <a:spcBef>
          <a:spcPct val="20000"/>
        </a:spcBef>
        <a:spcAft>
          <a:spcPct val="0"/>
        </a:spcAft>
        <a:buChar char="»"/>
        <a:defRPr sz="1778">
          <a:solidFill>
            <a:schemeClr val="tx1"/>
          </a:solidFill>
          <a:latin typeface="+mn-lt"/>
        </a:defRPr>
      </a:lvl5pPr>
      <a:lvl6pPr marL="2235172" indent="-203198" algn="l" rtl="0" fontAlgn="base">
        <a:spcBef>
          <a:spcPct val="20000"/>
        </a:spcBef>
        <a:spcAft>
          <a:spcPct val="0"/>
        </a:spcAft>
        <a:buChar char="»"/>
        <a:defRPr sz="1778">
          <a:solidFill>
            <a:schemeClr val="tx1"/>
          </a:solidFill>
          <a:latin typeface="+mn-lt"/>
        </a:defRPr>
      </a:lvl6pPr>
      <a:lvl7pPr marL="2641567" indent="-203198" algn="l" rtl="0" fontAlgn="base">
        <a:spcBef>
          <a:spcPct val="20000"/>
        </a:spcBef>
        <a:spcAft>
          <a:spcPct val="0"/>
        </a:spcAft>
        <a:buChar char="»"/>
        <a:defRPr sz="1778">
          <a:solidFill>
            <a:schemeClr val="tx1"/>
          </a:solidFill>
          <a:latin typeface="+mn-lt"/>
        </a:defRPr>
      </a:lvl7pPr>
      <a:lvl8pPr marL="3047962" indent="-203198" algn="l" rtl="0" fontAlgn="base">
        <a:spcBef>
          <a:spcPct val="20000"/>
        </a:spcBef>
        <a:spcAft>
          <a:spcPct val="0"/>
        </a:spcAft>
        <a:buChar char="»"/>
        <a:defRPr sz="1778">
          <a:solidFill>
            <a:schemeClr val="tx1"/>
          </a:solidFill>
          <a:latin typeface="+mn-lt"/>
        </a:defRPr>
      </a:lvl8pPr>
      <a:lvl9pPr marL="3454357" indent="-203198"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790" rtl="0" eaLnBrk="1" latinLnBrk="0" hangingPunct="1">
        <a:defRPr sz="1600" kern="1200">
          <a:solidFill>
            <a:schemeClr val="tx1"/>
          </a:solidFill>
          <a:latin typeface="+mn-lt"/>
          <a:ea typeface="+mn-ea"/>
          <a:cs typeface="+mn-cs"/>
        </a:defRPr>
      </a:lvl1pPr>
      <a:lvl2pPr marL="406395" algn="l" defTabSz="812790" rtl="0" eaLnBrk="1" latinLnBrk="0" hangingPunct="1">
        <a:defRPr sz="1600" kern="1200">
          <a:solidFill>
            <a:schemeClr val="tx1"/>
          </a:solidFill>
          <a:latin typeface="+mn-lt"/>
          <a:ea typeface="+mn-ea"/>
          <a:cs typeface="+mn-cs"/>
        </a:defRPr>
      </a:lvl2pPr>
      <a:lvl3pPr marL="812790" algn="l" defTabSz="812790" rtl="0" eaLnBrk="1" latinLnBrk="0" hangingPunct="1">
        <a:defRPr sz="1600" kern="1200">
          <a:solidFill>
            <a:schemeClr val="tx1"/>
          </a:solidFill>
          <a:latin typeface="+mn-lt"/>
          <a:ea typeface="+mn-ea"/>
          <a:cs typeface="+mn-cs"/>
        </a:defRPr>
      </a:lvl3pPr>
      <a:lvl4pPr marL="1219184" algn="l" defTabSz="812790" rtl="0" eaLnBrk="1" latinLnBrk="0" hangingPunct="1">
        <a:defRPr sz="1600" kern="1200">
          <a:solidFill>
            <a:schemeClr val="tx1"/>
          </a:solidFill>
          <a:latin typeface="+mn-lt"/>
          <a:ea typeface="+mn-ea"/>
          <a:cs typeface="+mn-cs"/>
        </a:defRPr>
      </a:lvl4pPr>
      <a:lvl5pPr marL="1625579" algn="l" defTabSz="812790" rtl="0" eaLnBrk="1" latinLnBrk="0" hangingPunct="1">
        <a:defRPr sz="1600" kern="1200">
          <a:solidFill>
            <a:schemeClr val="tx1"/>
          </a:solidFill>
          <a:latin typeface="+mn-lt"/>
          <a:ea typeface="+mn-ea"/>
          <a:cs typeface="+mn-cs"/>
        </a:defRPr>
      </a:lvl5pPr>
      <a:lvl6pPr marL="2031974" algn="l" defTabSz="812790" rtl="0" eaLnBrk="1" latinLnBrk="0" hangingPunct="1">
        <a:defRPr sz="1600" kern="1200">
          <a:solidFill>
            <a:schemeClr val="tx1"/>
          </a:solidFill>
          <a:latin typeface="+mn-lt"/>
          <a:ea typeface="+mn-ea"/>
          <a:cs typeface="+mn-cs"/>
        </a:defRPr>
      </a:lvl6pPr>
      <a:lvl7pPr marL="2438369" algn="l" defTabSz="812790" rtl="0" eaLnBrk="1" latinLnBrk="0" hangingPunct="1">
        <a:defRPr sz="1600" kern="1200">
          <a:solidFill>
            <a:schemeClr val="tx1"/>
          </a:solidFill>
          <a:latin typeface="+mn-lt"/>
          <a:ea typeface="+mn-ea"/>
          <a:cs typeface="+mn-cs"/>
        </a:defRPr>
      </a:lvl7pPr>
      <a:lvl8pPr marL="2844765" algn="l" defTabSz="812790" rtl="0" eaLnBrk="1" latinLnBrk="0" hangingPunct="1">
        <a:defRPr sz="1600" kern="1200">
          <a:solidFill>
            <a:schemeClr val="tx1"/>
          </a:solidFill>
          <a:latin typeface="+mn-lt"/>
          <a:ea typeface="+mn-ea"/>
          <a:cs typeface="+mn-cs"/>
        </a:defRPr>
      </a:lvl8pPr>
      <a:lvl9pPr marL="3251160" algn="l" defTabSz="81279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bit.ly/strongerscie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linkinghub.elsevier.com/retrieve/pii/S004896971834961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bit.ly/strongerscienc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jfisher@pewtrusts.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2138C2-A7A8-4D63-B917-E057F71ADAA0}"/>
              </a:ext>
            </a:extLst>
          </p:cNvPr>
          <p:cNvPicPr>
            <a:picLocks noChangeAspect="1"/>
          </p:cNvPicPr>
          <p:nvPr/>
        </p:nvPicPr>
        <p:blipFill rotWithShape="1">
          <a:blip r:embed="rId3">
            <a:extLst>
              <a:ext uri="{28A0092B-C50C-407E-A947-70E740481C1C}">
                <a14:useLocalDpi xmlns:a14="http://schemas.microsoft.com/office/drawing/2010/main" val="0"/>
              </a:ext>
            </a:extLst>
          </a:blip>
          <a:srcRect t="12500" b="12500"/>
          <a:stretch/>
        </p:blipFill>
        <p:spPr>
          <a:xfrm>
            <a:off x="0" y="0"/>
            <a:ext cx="11379200" cy="6400800"/>
          </a:xfrm>
          <a:prstGeom prst="rect">
            <a:avLst/>
          </a:prstGeom>
        </p:spPr>
      </p:pic>
      <p:sp>
        <p:nvSpPr>
          <p:cNvPr id="2051" name="Text Box 6"/>
          <p:cNvSpPr txBox="1">
            <a:spLocks noChangeArrowheads="1"/>
          </p:cNvSpPr>
          <p:nvPr/>
        </p:nvSpPr>
        <p:spPr bwMode="auto">
          <a:xfrm>
            <a:off x="1422400" y="0"/>
            <a:ext cx="8534400" cy="769441"/>
          </a:xfrm>
          <a:prstGeom prst="rect">
            <a:avLst/>
          </a:prstGeom>
          <a:solidFill>
            <a:schemeClr val="tx1">
              <a:alpha val="30000"/>
            </a:schemeClr>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a:solidFill>
                  <a:schemeClr val="bg1"/>
                </a:solidFill>
                <a:latin typeface="Cambria" panose="02040503050406030204" pitchFamily="18" charset="0"/>
                <a:ea typeface="Cambria" panose="02040503050406030204" pitchFamily="18" charset="0"/>
              </a:rPr>
              <a:t>Producing impactful </a:t>
            </a:r>
            <a:r>
              <a:rPr lang="en-US" sz="4400" dirty="0">
                <a:solidFill>
                  <a:schemeClr val="bg1"/>
                </a:solidFill>
                <a:latin typeface="Cambria" panose="02040503050406030204" pitchFamily="18" charset="0"/>
                <a:ea typeface="Cambria" panose="02040503050406030204" pitchFamily="18" charset="0"/>
              </a:rPr>
              <a:t>research</a:t>
            </a:r>
          </a:p>
        </p:txBody>
      </p:sp>
      <p:sp>
        <p:nvSpPr>
          <p:cNvPr id="13" name="Subtitle 2"/>
          <p:cNvSpPr txBox="1">
            <a:spLocks/>
          </p:cNvSpPr>
          <p:nvPr/>
        </p:nvSpPr>
        <p:spPr>
          <a:xfrm>
            <a:off x="12700" y="5253566"/>
            <a:ext cx="8534400" cy="1147234"/>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2844" dirty="0">
                <a:solidFill>
                  <a:schemeClr val="bg1"/>
                </a:solidFill>
                <a:latin typeface="Calibri" panose="020F0502020204030204" pitchFamily="34" charset="0"/>
              </a:rPr>
              <a:t>12/3/2019</a:t>
            </a:r>
          </a:p>
          <a:p>
            <a:pPr algn="l">
              <a:defRPr/>
            </a:pPr>
            <a:r>
              <a:rPr lang="en-US" dirty="0">
                <a:solidFill>
                  <a:schemeClr val="bg1"/>
                </a:solidFill>
                <a:latin typeface="Calibri" pitchFamily="34" charset="0"/>
                <a:cs typeface="Calibri" pitchFamily="34" charset="0"/>
                <a:hlinkClick r:id="rId4">
                  <a:extLst>
                    <a:ext uri="{A12FA001-AC4F-418D-AE19-62706E023703}">
                      <ahyp:hlinkClr xmlns:ahyp="http://schemas.microsoft.com/office/drawing/2018/hyperlinkcolor" val="tx"/>
                    </a:ext>
                  </a:extLst>
                </a:hlinkClick>
              </a:rPr>
              <a:t>http://bit.ly/strongerscience</a:t>
            </a:r>
            <a:r>
              <a:rPr lang="en-US" dirty="0">
                <a:solidFill>
                  <a:schemeClr val="bg1"/>
                </a:solidFill>
                <a:latin typeface="Calibri" pitchFamily="34" charset="0"/>
                <a:cs typeface="Calibri" pitchFamily="34" charset="0"/>
              </a:rPr>
              <a:t> </a:t>
            </a:r>
          </a:p>
        </p:txBody>
      </p:sp>
      <p:sp>
        <p:nvSpPr>
          <p:cNvPr id="7" name="Rectangle 6">
            <a:extLst>
              <a:ext uri="{FF2B5EF4-FFF2-40B4-BE49-F238E27FC236}">
                <a16:creationId xmlns:a16="http://schemas.microsoft.com/office/drawing/2014/main" id="{69F35C04-AE13-4DCE-BF7A-F7D5B0D30A01}"/>
              </a:ext>
            </a:extLst>
          </p:cNvPr>
          <p:cNvSpPr/>
          <p:nvPr/>
        </p:nvSpPr>
        <p:spPr>
          <a:xfrm>
            <a:off x="7157824" y="6042057"/>
            <a:ext cx="4243601" cy="369332"/>
          </a:xfrm>
          <a:prstGeom prst="rect">
            <a:avLst/>
          </a:prstGeom>
          <a:solidFill>
            <a:schemeClr val="bg1">
              <a:alpha val="50000"/>
            </a:schemeClr>
          </a:solidFill>
        </p:spPr>
        <p:txBody>
          <a:bodyPr wrap="square">
            <a:spAutoFit/>
          </a:bodyPr>
          <a:lstStyle/>
          <a:p>
            <a:pPr algn="r"/>
            <a:r>
              <a:rPr lang="en-US" dirty="0">
                <a:latin typeface="Calibri" panose="020F0502020204030204" pitchFamily="34" charset="0"/>
              </a:rPr>
              <a:t>Image © Jon Fisher</a:t>
            </a:r>
          </a:p>
        </p:txBody>
      </p:sp>
    </p:spTree>
    <p:extLst>
      <p:ext uri="{BB962C8B-B14F-4D97-AF65-F5344CB8AC3E}">
        <p14:creationId xmlns:p14="http://schemas.microsoft.com/office/powerpoint/2010/main" val="217516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7" name="Picture 6">
            <a:extLst>
              <a:ext uri="{FF2B5EF4-FFF2-40B4-BE49-F238E27FC236}">
                <a16:creationId xmlns:a16="http://schemas.microsoft.com/office/drawing/2014/main" id="{7DC6758B-D475-4D18-A44F-005228B47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688" y="584774"/>
            <a:ext cx="7528836" cy="5816026"/>
          </a:xfrm>
          <a:prstGeom prst="rect">
            <a:avLst/>
          </a:prstGeom>
        </p:spPr>
      </p:pic>
      <p:sp>
        <p:nvSpPr>
          <p:cNvPr id="2051" name="Text Box 6"/>
          <p:cNvSpPr txBox="1">
            <a:spLocks noChangeArrowheads="1"/>
          </p:cNvSpPr>
          <p:nvPr/>
        </p:nvSpPr>
        <p:spPr bwMode="auto">
          <a:xfrm>
            <a:off x="0" y="0"/>
            <a:ext cx="1018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Gather “just enough” evidence – background story</a:t>
            </a:r>
            <a:endParaRPr lang="en-US" sz="3022" dirty="0">
              <a:solidFill>
                <a:schemeClr val="bg1"/>
              </a:solidFill>
              <a:latin typeface="Cambria" pitchFamily="18" charset="0"/>
            </a:endParaRPr>
          </a:p>
        </p:txBody>
      </p:sp>
      <p:sp>
        <p:nvSpPr>
          <p:cNvPr id="8" name="Rectangle 7">
            <a:extLst>
              <a:ext uri="{FF2B5EF4-FFF2-40B4-BE49-F238E27FC236}">
                <a16:creationId xmlns:a16="http://schemas.microsoft.com/office/drawing/2014/main" id="{CBB1B875-45E6-4D32-A811-5E593FF331D1}"/>
              </a:ext>
            </a:extLst>
          </p:cNvPr>
          <p:cNvSpPr/>
          <p:nvPr/>
        </p:nvSpPr>
        <p:spPr>
          <a:xfrm>
            <a:off x="3436723" y="6031468"/>
            <a:ext cx="5638801" cy="369332"/>
          </a:xfrm>
          <a:prstGeom prst="rect">
            <a:avLst/>
          </a:prstGeom>
          <a:solidFill>
            <a:schemeClr val="bg1">
              <a:alpha val="50000"/>
            </a:schemeClr>
          </a:solidFill>
        </p:spPr>
        <p:txBody>
          <a:bodyPr wrap="square">
            <a:spAutoFit/>
          </a:bodyPr>
          <a:lstStyle/>
          <a:p>
            <a:pPr algn="r"/>
            <a:r>
              <a:rPr lang="en-US" dirty="0">
                <a:latin typeface="Calibri" panose="020F0502020204030204" pitchFamily="34" charset="0"/>
              </a:rPr>
              <a:t>Image © Andre Targa </a:t>
            </a:r>
            <a:r>
              <a:rPr lang="en-US" dirty="0" err="1">
                <a:latin typeface="Calibri" panose="020F0502020204030204" pitchFamily="34" charset="0"/>
              </a:rPr>
              <a:t>Cavassani</a:t>
            </a:r>
            <a:r>
              <a:rPr lang="en-US" dirty="0">
                <a:latin typeface="Calibri" panose="020F0502020204030204" pitchFamily="34" charset="0"/>
              </a:rPr>
              <a:t>/The Nature Conservancy</a:t>
            </a:r>
          </a:p>
        </p:txBody>
      </p:sp>
    </p:spTree>
    <p:extLst>
      <p:ext uri="{BB962C8B-B14F-4D97-AF65-F5344CB8AC3E}">
        <p14:creationId xmlns:p14="http://schemas.microsoft.com/office/powerpoint/2010/main" val="333503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1018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Gather “just enough” evidence – background story</a:t>
            </a:r>
            <a:endParaRPr lang="en-US" sz="3022" dirty="0">
              <a:solidFill>
                <a:schemeClr val="bg1"/>
              </a:solidFill>
              <a:latin typeface="Cambria" pitchFamily="18" charset="0"/>
            </a:endParaRPr>
          </a:p>
        </p:txBody>
      </p:sp>
      <p:pic>
        <p:nvPicPr>
          <p:cNvPr id="4" name="Picture 3">
            <a:extLst>
              <a:ext uri="{FF2B5EF4-FFF2-40B4-BE49-F238E27FC236}">
                <a16:creationId xmlns:a16="http://schemas.microsoft.com/office/drawing/2014/main" id="{3A8409A8-90B5-4E4C-8EF1-1BB91C490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 y="914399"/>
            <a:ext cx="11379200" cy="4478665"/>
          </a:xfrm>
          <a:prstGeom prst="rect">
            <a:avLst/>
          </a:prstGeom>
        </p:spPr>
      </p:pic>
      <p:sp>
        <p:nvSpPr>
          <p:cNvPr id="7" name="Rectangle 6">
            <a:extLst>
              <a:ext uri="{FF2B5EF4-FFF2-40B4-BE49-F238E27FC236}">
                <a16:creationId xmlns:a16="http://schemas.microsoft.com/office/drawing/2014/main" id="{9543D735-D089-4F47-A00E-486D50B5D9CE}"/>
              </a:ext>
            </a:extLst>
          </p:cNvPr>
          <p:cNvSpPr/>
          <p:nvPr/>
        </p:nvSpPr>
        <p:spPr>
          <a:xfrm>
            <a:off x="3175000" y="5943600"/>
            <a:ext cx="8199582" cy="369332"/>
          </a:xfrm>
          <a:prstGeom prst="rect">
            <a:avLst/>
          </a:prstGeom>
          <a:noFill/>
        </p:spPr>
        <p:txBody>
          <a:bodyPr wrap="square">
            <a:spAutoFit/>
          </a:bodyPr>
          <a:lstStyle/>
          <a:p>
            <a:pPr lvl="0" algn="r">
              <a:defRPr/>
            </a:pPr>
            <a:r>
              <a:rPr lang="en-US" dirty="0">
                <a:solidFill>
                  <a:schemeClr val="bg1"/>
                </a:solidFill>
                <a:latin typeface="Calibri" pitchFamily="34" charset="0"/>
                <a:cs typeface="Calibri" pitchFamily="34" charset="0"/>
              </a:rPr>
              <a:t>Kroeger et al. 2019, </a:t>
            </a:r>
            <a:r>
              <a:rPr lang="en-US" dirty="0">
                <a:solidFill>
                  <a:schemeClr val="bg1"/>
                </a:solidFill>
                <a:latin typeface="Calibri" pitchFamily="34" charset="0"/>
                <a:cs typeface="Calibri" pitchFamily="34" charset="0"/>
                <a:hlinkClick r:id="rId4">
                  <a:extLst>
                    <a:ext uri="{A12FA001-AC4F-418D-AE19-62706E023703}">
                      <ahyp:hlinkClr xmlns:ahyp="http://schemas.microsoft.com/office/drawing/2018/hyperlinkcolor" val="tx"/>
                    </a:ext>
                  </a:extLst>
                </a:hlinkClick>
              </a:rPr>
              <a:t>https://linkinghub.elsevier.com/retrieve/pii/S0048969718349611</a:t>
            </a:r>
            <a:r>
              <a:rPr lang="en-US" dirty="0">
                <a:solidFill>
                  <a:schemeClr val="bg1"/>
                </a:solidFill>
                <a:latin typeface="Calibri" pitchFamily="34" charset="0"/>
                <a:cs typeface="Calibri" pitchFamily="34" charset="0"/>
              </a:rPr>
              <a:t> </a:t>
            </a:r>
            <a:r>
              <a:rPr lang="en-US" dirty="0">
                <a:latin typeface="Calibri" pitchFamily="34" charset="0"/>
                <a:cs typeface="Calibri" pitchFamily="34" charset="0"/>
              </a:rPr>
              <a:t> </a:t>
            </a:r>
          </a:p>
        </p:txBody>
      </p:sp>
    </p:spTree>
    <p:extLst>
      <p:ext uri="{BB962C8B-B14F-4D97-AF65-F5344CB8AC3E}">
        <p14:creationId xmlns:p14="http://schemas.microsoft.com/office/powerpoint/2010/main" val="230508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1018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Gather “just enough” evidence – background story</a:t>
            </a:r>
            <a:endParaRPr lang="en-US" sz="3022" dirty="0">
              <a:solidFill>
                <a:schemeClr val="bg1"/>
              </a:solidFill>
              <a:latin typeface="Cambria" pitchFamily="18" charset="0"/>
            </a:endParaRPr>
          </a:p>
        </p:txBody>
      </p:sp>
      <p:pic>
        <p:nvPicPr>
          <p:cNvPr id="4" name="Picture 3">
            <a:extLst>
              <a:ext uri="{FF2B5EF4-FFF2-40B4-BE49-F238E27FC236}">
                <a16:creationId xmlns:a16="http://schemas.microsoft.com/office/drawing/2014/main" id="{A75B533A-66D3-41C9-8FCD-4E8F63D03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773"/>
            <a:ext cx="11379200" cy="3120670"/>
          </a:xfrm>
          <a:prstGeom prst="rect">
            <a:avLst/>
          </a:prstGeom>
        </p:spPr>
      </p:pic>
      <p:pic>
        <p:nvPicPr>
          <p:cNvPr id="6" name="Picture 5">
            <a:extLst>
              <a:ext uri="{FF2B5EF4-FFF2-40B4-BE49-F238E27FC236}">
                <a16:creationId xmlns:a16="http://schemas.microsoft.com/office/drawing/2014/main" id="{A633583C-30EA-44B3-A295-C805EFCF8511}"/>
              </a:ext>
            </a:extLst>
          </p:cNvPr>
          <p:cNvPicPr>
            <a:picLocks noChangeAspect="1"/>
          </p:cNvPicPr>
          <p:nvPr/>
        </p:nvPicPr>
        <p:blipFill rotWithShape="1">
          <a:blip r:embed="rId4">
            <a:extLst>
              <a:ext uri="{28A0092B-C50C-407E-A947-70E740481C1C}">
                <a14:useLocalDpi xmlns:a14="http://schemas.microsoft.com/office/drawing/2010/main" val="0"/>
              </a:ext>
            </a:extLst>
          </a:blip>
          <a:srcRect r="34211"/>
          <a:stretch/>
        </p:blipFill>
        <p:spPr>
          <a:xfrm>
            <a:off x="3708400" y="3862680"/>
            <a:ext cx="3810000" cy="1933575"/>
          </a:xfrm>
          <a:prstGeom prst="rect">
            <a:avLst/>
          </a:prstGeom>
        </p:spPr>
      </p:pic>
      <p:sp>
        <p:nvSpPr>
          <p:cNvPr id="10" name="Rectangle 9">
            <a:extLst>
              <a:ext uri="{FF2B5EF4-FFF2-40B4-BE49-F238E27FC236}">
                <a16:creationId xmlns:a16="http://schemas.microsoft.com/office/drawing/2014/main" id="{E6B469FD-7FC9-4D39-A078-79F13BD619AE}"/>
              </a:ext>
            </a:extLst>
          </p:cNvPr>
          <p:cNvSpPr/>
          <p:nvPr/>
        </p:nvSpPr>
        <p:spPr>
          <a:xfrm>
            <a:off x="7135599" y="5953492"/>
            <a:ext cx="4243601" cy="369332"/>
          </a:xfrm>
          <a:prstGeom prst="rect">
            <a:avLst/>
          </a:prstGeom>
          <a:noFill/>
        </p:spPr>
        <p:txBody>
          <a:bodyPr wrap="square">
            <a:spAutoFit/>
          </a:bodyPr>
          <a:lstStyle/>
          <a:p>
            <a:pPr algn="r"/>
            <a:r>
              <a:rPr lang="en-US" dirty="0">
                <a:solidFill>
                  <a:schemeClr val="bg1"/>
                </a:solidFill>
                <a:latin typeface="Calibri" panose="020F0502020204030204" pitchFamily="34" charset="0"/>
              </a:rPr>
              <a:t>Images © Jon Fisher</a:t>
            </a:r>
          </a:p>
        </p:txBody>
      </p:sp>
    </p:spTree>
    <p:extLst>
      <p:ext uri="{BB962C8B-B14F-4D97-AF65-F5344CB8AC3E}">
        <p14:creationId xmlns:p14="http://schemas.microsoft.com/office/powerpoint/2010/main" val="148223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1018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Gather “just enough” evidence – background story</a:t>
            </a:r>
            <a:endParaRPr lang="en-US" sz="3022" dirty="0">
              <a:solidFill>
                <a:schemeClr val="bg1"/>
              </a:solidFill>
              <a:latin typeface="Cambria" pitchFamily="18" charset="0"/>
            </a:endParaRPr>
          </a:p>
        </p:txBody>
      </p:sp>
      <p:pic>
        <p:nvPicPr>
          <p:cNvPr id="4" name="Picture 3">
            <a:extLst>
              <a:ext uri="{FF2B5EF4-FFF2-40B4-BE49-F238E27FC236}">
                <a16:creationId xmlns:a16="http://schemas.microsoft.com/office/drawing/2014/main" id="{B135DC6D-54FA-43AA-ACD8-A098FD313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360" y="587828"/>
            <a:ext cx="5425440" cy="5812971"/>
          </a:xfrm>
          <a:prstGeom prst="rect">
            <a:avLst/>
          </a:prstGeom>
        </p:spPr>
      </p:pic>
    </p:spTree>
    <p:extLst>
      <p:ext uri="{BB962C8B-B14F-4D97-AF65-F5344CB8AC3E}">
        <p14:creationId xmlns:p14="http://schemas.microsoft.com/office/powerpoint/2010/main" val="101554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1018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Gather “just enough” evidence – background story</a:t>
            </a:r>
            <a:endParaRPr lang="en-US" sz="3022" dirty="0">
              <a:solidFill>
                <a:schemeClr val="bg1"/>
              </a:solidFill>
              <a:latin typeface="Cambria" pitchFamily="18" charset="0"/>
            </a:endParaRPr>
          </a:p>
        </p:txBody>
      </p:sp>
      <p:pic>
        <p:nvPicPr>
          <p:cNvPr id="4" name="Picture 3">
            <a:extLst>
              <a:ext uri="{FF2B5EF4-FFF2-40B4-BE49-F238E27FC236}">
                <a16:creationId xmlns:a16="http://schemas.microsoft.com/office/drawing/2014/main" id="{6A62A344-F4B8-4308-952C-E8A17FB64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1100"/>
            <a:ext cx="5232400" cy="3924300"/>
          </a:xfrm>
          <a:prstGeom prst="rect">
            <a:avLst/>
          </a:prstGeom>
        </p:spPr>
      </p:pic>
      <p:sp>
        <p:nvSpPr>
          <p:cNvPr id="7" name="TextBox 6">
            <a:extLst>
              <a:ext uri="{FF2B5EF4-FFF2-40B4-BE49-F238E27FC236}">
                <a16:creationId xmlns:a16="http://schemas.microsoft.com/office/drawing/2014/main" id="{AFB93189-28C9-4D9A-9825-8DBB9FD8843A}"/>
              </a:ext>
            </a:extLst>
          </p:cNvPr>
          <p:cNvSpPr txBox="1"/>
          <p:nvPr/>
        </p:nvSpPr>
        <p:spPr>
          <a:xfrm>
            <a:off x="5435600" y="2935878"/>
            <a:ext cx="508000" cy="461665"/>
          </a:xfrm>
          <a:prstGeom prst="rect">
            <a:avLst/>
          </a:prstGeom>
          <a:noFill/>
        </p:spPr>
        <p:txBody>
          <a:bodyPr wrap="square">
            <a:spAutoFit/>
          </a:bodyPr>
          <a:lstStyle/>
          <a:p>
            <a:pPr lvl="0">
              <a:defRPr/>
            </a:pPr>
            <a:r>
              <a:rPr lang="en-US" sz="2400" dirty="0">
                <a:latin typeface="Calibri" pitchFamily="34" charset="0"/>
                <a:cs typeface="Calibri" pitchFamily="34" charset="0"/>
              </a:rPr>
              <a:t>VS</a:t>
            </a:r>
          </a:p>
        </p:txBody>
      </p:sp>
      <p:pic>
        <p:nvPicPr>
          <p:cNvPr id="6" name="Picture 5">
            <a:extLst>
              <a:ext uri="{FF2B5EF4-FFF2-40B4-BE49-F238E27FC236}">
                <a16:creationId xmlns:a16="http://schemas.microsoft.com/office/drawing/2014/main" id="{5EF7384C-07B9-4B53-B041-9FF15A6BB726}"/>
              </a:ext>
            </a:extLst>
          </p:cNvPr>
          <p:cNvPicPr>
            <a:picLocks noChangeAspect="1"/>
          </p:cNvPicPr>
          <p:nvPr/>
        </p:nvPicPr>
        <p:blipFill rotWithShape="1">
          <a:blip r:embed="rId4">
            <a:extLst>
              <a:ext uri="{28A0092B-C50C-407E-A947-70E740481C1C}">
                <a14:useLocalDpi xmlns:a14="http://schemas.microsoft.com/office/drawing/2010/main" val="0"/>
              </a:ext>
            </a:extLst>
          </a:blip>
          <a:srcRect r="10921"/>
          <a:stretch/>
        </p:blipFill>
        <p:spPr>
          <a:xfrm>
            <a:off x="6146800" y="1169871"/>
            <a:ext cx="5232400" cy="3935529"/>
          </a:xfrm>
          <a:prstGeom prst="rect">
            <a:avLst/>
          </a:prstGeom>
        </p:spPr>
      </p:pic>
      <p:sp>
        <p:nvSpPr>
          <p:cNvPr id="10" name="Rectangle 9">
            <a:extLst>
              <a:ext uri="{FF2B5EF4-FFF2-40B4-BE49-F238E27FC236}">
                <a16:creationId xmlns:a16="http://schemas.microsoft.com/office/drawing/2014/main" id="{B2CA635F-1932-4231-BFB6-EDCA6F78FBF1}"/>
              </a:ext>
            </a:extLst>
          </p:cNvPr>
          <p:cNvSpPr/>
          <p:nvPr/>
        </p:nvSpPr>
        <p:spPr>
          <a:xfrm>
            <a:off x="988799" y="5943600"/>
            <a:ext cx="4243601" cy="369332"/>
          </a:xfrm>
          <a:prstGeom prst="rect">
            <a:avLst/>
          </a:prstGeom>
          <a:noFill/>
        </p:spPr>
        <p:txBody>
          <a:bodyPr wrap="square">
            <a:spAutoFit/>
          </a:bodyPr>
          <a:lstStyle/>
          <a:p>
            <a:pPr algn="r"/>
            <a:r>
              <a:rPr lang="en-US" dirty="0">
                <a:solidFill>
                  <a:schemeClr val="bg1"/>
                </a:solidFill>
                <a:latin typeface="Calibri" panose="020F0502020204030204" pitchFamily="34" charset="0"/>
              </a:rPr>
              <a:t>Image © Jon Fisher</a:t>
            </a:r>
          </a:p>
        </p:txBody>
      </p:sp>
      <p:sp>
        <p:nvSpPr>
          <p:cNvPr id="11" name="Rectangle 10">
            <a:extLst>
              <a:ext uri="{FF2B5EF4-FFF2-40B4-BE49-F238E27FC236}">
                <a16:creationId xmlns:a16="http://schemas.microsoft.com/office/drawing/2014/main" id="{EAAD21B4-0400-453E-A61C-2B70296DB2A3}"/>
              </a:ext>
            </a:extLst>
          </p:cNvPr>
          <p:cNvSpPr/>
          <p:nvPr/>
        </p:nvSpPr>
        <p:spPr>
          <a:xfrm>
            <a:off x="7135599" y="5953492"/>
            <a:ext cx="4243601" cy="369332"/>
          </a:xfrm>
          <a:prstGeom prst="rect">
            <a:avLst/>
          </a:prstGeom>
          <a:noFill/>
        </p:spPr>
        <p:txBody>
          <a:bodyPr wrap="square">
            <a:spAutoFit/>
          </a:bodyPr>
          <a:lstStyle/>
          <a:p>
            <a:pPr algn="r"/>
            <a:r>
              <a:rPr lang="en-US" dirty="0">
                <a:solidFill>
                  <a:schemeClr val="bg1"/>
                </a:solidFill>
                <a:latin typeface="Calibri" panose="020F0502020204030204" pitchFamily="34" charset="0"/>
              </a:rPr>
              <a:t>Image © U.S. EPA</a:t>
            </a:r>
          </a:p>
        </p:txBody>
      </p:sp>
    </p:spTree>
    <p:extLst>
      <p:ext uri="{BB962C8B-B14F-4D97-AF65-F5344CB8AC3E}">
        <p14:creationId xmlns:p14="http://schemas.microsoft.com/office/powerpoint/2010/main" val="291241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Gather “just enough” evidence</a:t>
            </a:r>
            <a:endParaRPr lang="en-US" sz="3022" dirty="0">
              <a:solidFill>
                <a:schemeClr val="bg1"/>
              </a:solidFill>
              <a:latin typeface="Cambria" pitchFamily="18" charset="0"/>
            </a:endParaRPr>
          </a:p>
        </p:txBody>
      </p:sp>
      <p:sp>
        <p:nvSpPr>
          <p:cNvPr id="5" name="TextBox 4">
            <a:extLst>
              <a:ext uri="{FF2B5EF4-FFF2-40B4-BE49-F238E27FC236}">
                <a16:creationId xmlns:a16="http://schemas.microsoft.com/office/drawing/2014/main" id="{78D46E62-6018-4CB8-8B70-5AF35A4B2A5E}"/>
              </a:ext>
            </a:extLst>
          </p:cNvPr>
          <p:cNvSpPr txBox="1"/>
          <p:nvPr/>
        </p:nvSpPr>
        <p:spPr>
          <a:xfrm>
            <a:off x="0" y="685800"/>
            <a:ext cx="11379200" cy="1200329"/>
          </a:xfrm>
          <a:prstGeom prst="rect">
            <a:avLst/>
          </a:prstGeom>
          <a:noFill/>
        </p:spPr>
        <p:txBody>
          <a:bodyPr wrap="square">
            <a:spAutoFit/>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Understand the type of data your audience needs</a:t>
            </a:r>
          </a:p>
          <a:p>
            <a:pPr marL="342900" indent="-342900">
              <a:buFont typeface="Arial" panose="020B0604020202020204" pitchFamily="34" charset="0"/>
              <a:buChar char="•"/>
              <a:defRPr/>
            </a:pPr>
            <a:r>
              <a:rPr lang="en-US" sz="2400" dirty="0">
                <a:latin typeface="Calibri" pitchFamily="34" charset="0"/>
                <a:cs typeface="Calibri" pitchFamily="34" charset="0"/>
              </a:rPr>
              <a:t>Evaluate the potential for adaptive management</a:t>
            </a:r>
          </a:p>
          <a:p>
            <a:pPr marL="342900" lvl="0" indent="-342900">
              <a:buFont typeface="Arial" panose="020B0604020202020204" pitchFamily="34" charset="0"/>
              <a:buChar char="•"/>
              <a:defRPr/>
            </a:pPr>
            <a:r>
              <a:rPr lang="en-US" sz="2400" dirty="0">
                <a:latin typeface="Calibri" pitchFamily="34" charset="0"/>
                <a:cs typeface="Calibri" pitchFamily="34" charset="0"/>
              </a:rPr>
              <a:t>Tailor the type of evidence to the value of information &amp; timeline</a:t>
            </a:r>
          </a:p>
        </p:txBody>
      </p:sp>
    </p:spTree>
    <p:extLst>
      <p:ext uri="{BB962C8B-B14F-4D97-AF65-F5344CB8AC3E}">
        <p14:creationId xmlns:p14="http://schemas.microsoft.com/office/powerpoint/2010/main" val="378274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Share &amp; discuss the evidence</a:t>
            </a:r>
            <a:endParaRPr lang="en-US" sz="3022" dirty="0">
              <a:solidFill>
                <a:schemeClr val="bg1"/>
              </a:solidFill>
              <a:latin typeface="Cambria" pitchFamily="18" charset="0"/>
            </a:endParaRPr>
          </a:p>
        </p:txBody>
      </p:sp>
      <p:sp>
        <p:nvSpPr>
          <p:cNvPr id="5" name="TextBox 4">
            <a:extLst>
              <a:ext uri="{FF2B5EF4-FFF2-40B4-BE49-F238E27FC236}">
                <a16:creationId xmlns:a16="http://schemas.microsoft.com/office/drawing/2014/main" id="{78D46E62-6018-4CB8-8B70-5AF35A4B2A5E}"/>
              </a:ext>
            </a:extLst>
          </p:cNvPr>
          <p:cNvSpPr txBox="1"/>
          <p:nvPr/>
        </p:nvSpPr>
        <p:spPr>
          <a:xfrm>
            <a:off x="0" y="685800"/>
            <a:ext cx="11379200" cy="1938992"/>
          </a:xfrm>
          <a:prstGeom prst="rect">
            <a:avLst/>
          </a:prstGeom>
          <a:noFill/>
        </p:spPr>
        <p:txBody>
          <a:bodyPr wrap="square">
            <a:spAutoFit/>
          </a:bodyPr>
          <a:lstStyle/>
          <a:p>
            <a:pPr marL="342900" indent="-342900">
              <a:buFont typeface="Arial" panose="020B0604020202020204" pitchFamily="34" charset="0"/>
              <a:buChar char="•"/>
              <a:defRPr/>
            </a:pPr>
            <a:r>
              <a:rPr lang="en-US" sz="2400" dirty="0">
                <a:latin typeface="Calibri" pitchFamily="34" charset="0"/>
                <a:cs typeface="Calibri" pitchFamily="34" charset="0"/>
              </a:rPr>
              <a:t>Create a communications plan early</a:t>
            </a:r>
          </a:p>
          <a:p>
            <a:pPr marL="342900" lvl="0" indent="-342900">
              <a:buFont typeface="Arial" panose="020B0604020202020204" pitchFamily="34" charset="0"/>
              <a:buChar char="•"/>
              <a:defRPr/>
            </a:pPr>
            <a:r>
              <a:rPr lang="en-US" sz="2400" dirty="0">
                <a:latin typeface="Calibri" pitchFamily="34" charset="0"/>
                <a:cs typeface="Calibri" pitchFamily="34" charset="0"/>
              </a:rPr>
              <a:t>Develop a clear, compelling message</a:t>
            </a:r>
          </a:p>
          <a:p>
            <a:pPr marL="342900" lvl="0" indent="-342900">
              <a:buFont typeface="Arial" panose="020B0604020202020204" pitchFamily="34" charset="0"/>
              <a:buChar char="•"/>
              <a:defRPr/>
            </a:pPr>
            <a:r>
              <a:rPr lang="en-US" sz="2400" dirty="0">
                <a:latin typeface="Calibri" pitchFamily="34" charset="0"/>
                <a:cs typeface="Calibri" pitchFamily="34" charset="0"/>
              </a:rPr>
              <a:t>Improve your communication skills</a:t>
            </a:r>
          </a:p>
          <a:p>
            <a:pPr marL="342900" lvl="0" indent="-342900">
              <a:buFont typeface="Arial" panose="020B0604020202020204" pitchFamily="34" charset="0"/>
              <a:buChar char="•"/>
              <a:defRPr/>
            </a:pPr>
            <a:r>
              <a:rPr lang="en-US" sz="2400" dirty="0">
                <a:latin typeface="Calibri" pitchFamily="34" charset="0"/>
                <a:cs typeface="Calibri" pitchFamily="34" charset="0"/>
              </a:rPr>
              <a:t>Share summaries, paper, all data &amp; code with the public</a:t>
            </a:r>
          </a:p>
          <a:p>
            <a:pPr marL="342900" lvl="0" indent="-342900">
              <a:buFont typeface="Arial" panose="020B0604020202020204" pitchFamily="34" charset="0"/>
              <a:buChar char="•"/>
              <a:defRPr/>
            </a:pPr>
            <a:r>
              <a:rPr lang="en-US" sz="2400" dirty="0">
                <a:latin typeface="Calibri" pitchFamily="34" charset="0"/>
                <a:cs typeface="Calibri" pitchFamily="34" charset="0"/>
              </a:rPr>
              <a:t>…</a:t>
            </a:r>
          </a:p>
        </p:txBody>
      </p:sp>
    </p:spTree>
    <p:extLst>
      <p:ext uri="{BB962C8B-B14F-4D97-AF65-F5344CB8AC3E}">
        <p14:creationId xmlns:p14="http://schemas.microsoft.com/office/powerpoint/2010/main" val="122379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Caveats</a:t>
            </a:r>
            <a:endParaRPr lang="en-US" sz="3022" dirty="0">
              <a:solidFill>
                <a:schemeClr val="bg1"/>
              </a:solidFill>
              <a:latin typeface="Cambria" pitchFamily="18" charset="0"/>
            </a:endParaRPr>
          </a:p>
        </p:txBody>
      </p:sp>
      <p:sp>
        <p:nvSpPr>
          <p:cNvPr id="6" name="TextBox 5">
            <a:extLst>
              <a:ext uri="{FF2B5EF4-FFF2-40B4-BE49-F238E27FC236}">
                <a16:creationId xmlns:a16="http://schemas.microsoft.com/office/drawing/2014/main" id="{93C398F3-A283-40ED-809F-60C272C19D03}"/>
              </a:ext>
            </a:extLst>
          </p:cNvPr>
          <p:cNvSpPr txBox="1"/>
          <p:nvPr/>
        </p:nvSpPr>
        <p:spPr>
          <a:xfrm>
            <a:off x="0" y="685800"/>
            <a:ext cx="11379200" cy="1938992"/>
          </a:xfrm>
          <a:prstGeom prst="rect">
            <a:avLst/>
          </a:prstGeom>
          <a:noFill/>
        </p:spPr>
        <p:txBody>
          <a:bodyPr wrap="square">
            <a:spAutoFit/>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Authors are not representative of audience</a:t>
            </a:r>
          </a:p>
          <a:p>
            <a:pPr marL="342900" indent="-342900">
              <a:buFont typeface="Arial" panose="020B0604020202020204" pitchFamily="34" charset="0"/>
              <a:buChar char="•"/>
              <a:defRPr/>
            </a:pPr>
            <a:r>
              <a:rPr lang="en-US" sz="2400" dirty="0">
                <a:latin typeface="Calibri" pitchFamily="34" charset="0"/>
                <a:cs typeface="Calibri" pitchFamily="34" charset="0"/>
              </a:rPr>
              <a:t>This is really hard to do, requires help</a:t>
            </a:r>
          </a:p>
          <a:p>
            <a:pPr marL="342900" lvl="0" indent="-342900">
              <a:buFont typeface="Arial" panose="020B0604020202020204" pitchFamily="34" charset="0"/>
              <a:buChar char="•"/>
              <a:defRPr/>
            </a:pPr>
            <a:r>
              <a:rPr lang="en-US" sz="2400" dirty="0">
                <a:latin typeface="Calibri" pitchFamily="34" charset="0"/>
                <a:cs typeface="Calibri" pitchFamily="34" charset="0"/>
              </a:rPr>
              <a:t>Not a comprehensive look at this topic</a:t>
            </a:r>
          </a:p>
          <a:p>
            <a:pPr marL="342900" lvl="0" indent="-342900">
              <a:buFont typeface="Arial" panose="020B0604020202020204" pitchFamily="34" charset="0"/>
              <a:buChar char="•"/>
              <a:defRPr/>
            </a:pPr>
            <a:r>
              <a:rPr lang="en-US" sz="2400" dirty="0">
                <a:latin typeface="Calibri" pitchFamily="34" charset="0"/>
                <a:cs typeface="Calibri" pitchFamily="34" charset="0"/>
              </a:rPr>
              <a:t>Guidelines, not a recipe, results not guaranteed (need luck &amp; persistence)</a:t>
            </a:r>
          </a:p>
          <a:p>
            <a:pPr marL="342900" lvl="0" indent="-342900">
              <a:buFont typeface="Arial" panose="020B0604020202020204" pitchFamily="34" charset="0"/>
              <a:buChar char="•"/>
              <a:defRPr/>
            </a:pP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72018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Discussion &amp; Resources</a:t>
            </a:r>
            <a:endParaRPr lang="en-US" sz="3022" dirty="0">
              <a:solidFill>
                <a:schemeClr val="bg1"/>
              </a:solidFill>
              <a:latin typeface="Cambria" pitchFamily="18" charset="0"/>
            </a:endParaRPr>
          </a:p>
        </p:txBody>
      </p:sp>
      <p:sp>
        <p:nvSpPr>
          <p:cNvPr id="11" name="TextBox 10"/>
          <p:cNvSpPr txBox="1"/>
          <p:nvPr/>
        </p:nvSpPr>
        <p:spPr>
          <a:xfrm>
            <a:off x="0" y="584773"/>
            <a:ext cx="11379200" cy="3416320"/>
          </a:xfrm>
          <a:prstGeom prst="rect">
            <a:avLst/>
          </a:prstGeom>
          <a:noFill/>
        </p:spPr>
        <p:txBody>
          <a:bodyPr wrap="square">
            <a:spAutoFit/>
          </a:bodyPr>
          <a:lstStyle/>
          <a:p>
            <a:pPr marL="507993" indent="-507993">
              <a:buFont typeface="Arial" pitchFamily="34" charset="0"/>
              <a:buChar char="•"/>
              <a:defRPr/>
            </a:pPr>
            <a:r>
              <a:rPr lang="en-US" sz="2400" dirty="0">
                <a:latin typeface="Calibri" pitchFamily="34" charset="0"/>
                <a:cs typeface="Calibri" pitchFamily="34" charset="0"/>
              </a:rPr>
              <a:t>Discussion</a:t>
            </a:r>
          </a:p>
          <a:p>
            <a:pPr marL="965193" lvl="1" indent="-507993">
              <a:buFont typeface="Arial" pitchFamily="34" charset="0"/>
              <a:buChar char="•"/>
              <a:defRPr/>
            </a:pPr>
            <a:r>
              <a:rPr lang="en-US" sz="2400" dirty="0">
                <a:latin typeface="Calibri" pitchFamily="34" charset="0"/>
                <a:cs typeface="Calibri" pitchFamily="34" charset="0"/>
              </a:rPr>
              <a:t>How does this align with your experience?</a:t>
            </a:r>
          </a:p>
          <a:p>
            <a:pPr marL="965193" lvl="1" indent="-507993">
              <a:buFont typeface="Arial" pitchFamily="34" charset="0"/>
              <a:buChar char="•"/>
              <a:defRPr/>
            </a:pPr>
            <a:r>
              <a:rPr lang="en-US" sz="2400" dirty="0">
                <a:latin typeface="Calibri" pitchFamily="34" charset="0"/>
                <a:cs typeface="Calibri" pitchFamily="34" charset="0"/>
              </a:rPr>
              <a:t>What’s missing or wrong?</a:t>
            </a:r>
          </a:p>
          <a:p>
            <a:pPr marL="965193" lvl="1" indent="-507993">
              <a:buFont typeface="Arial" pitchFamily="34" charset="0"/>
              <a:buChar char="•"/>
              <a:defRPr/>
            </a:pPr>
            <a:r>
              <a:rPr lang="en-US" sz="2400" dirty="0">
                <a:latin typeface="Calibri" pitchFamily="34" charset="0"/>
                <a:cs typeface="Calibri" pitchFamily="34" charset="0"/>
              </a:rPr>
              <a:t>How might this be more useful?</a:t>
            </a:r>
          </a:p>
          <a:p>
            <a:pPr marL="507993" indent="-507993">
              <a:buFont typeface="Arial" pitchFamily="34" charset="0"/>
              <a:buChar char="•"/>
              <a:defRPr/>
            </a:pPr>
            <a:endParaRPr lang="en-US" sz="2400" dirty="0">
              <a:latin typeface="Calibri" pitchFamily="34" charset="0"/>
              <a:cs typeface="Calibri" pitchFamily="34" charset="0"/>
            </a:endParaRPr>
          </a:p>
          <a:p>
            <a:pPr marL="507993" indent="-507993">
              <a:buFont typeface="Arial" pitchFamily="34" charset="0"/>
              <a:buChar char="•"/>
              <a:defRPr/>
            </a:pPr>
            <a:r>
              <a:rPr lang="en-US" sz="2400" dirty="0">
                <a:latin typeface="Calibri" pitchFamily="34" charset="0"/>
                <a:cs typeface="Calibri" pitchFamily="34" charset="0"/>
              </a:rPr>
              <a:t>Resources:</a:t>
            </a:r>
          </a:p>
          <a:p>
            <a:pPr marL="965193" lvl="1" indent="-507993">
              <a:buFont typeface="Arial" pitchFamily="34" charset="0"/>
              <a:buChar char="•"/>
              <a:defRPr/>
            </a:pPr>
            <a:r>
              <a:rPr lang="en-US" sz="2400" dirty="0">
                <a:latin typeface="Calibri" pitchFamily="34" charset="0"/>
                <a:cs typeface="Calibri" pitchFamily="34" charset="0"/>
              </a:rPr>
              <a:t>Preprint: </a:t>
            </a:r>
            <a:r>
              <a:rPr lang="en-US" sz="2400" dirty="0">
                <a:latin typeface="Calibri" pitchFamily="34" charset="0"/>
                <a:cs typeface="Calibri" pitchFamily="34" charset="0"/>
                <a:hlinkClick r:id="rId3">
                  <a:extLst>
                    <a:ext uri="{A12FA001-AC4F-418D-AE19-62706E023703}">
                      <ahyp:hlinkClr xmlns:ahyp="http://schemas.microsoft.com/office/drawing/2018/hyperlinkcolor" val="tx"/>
                    </a:ext>
                  </a:extLst>
                </a:hlinkClick>
              </a:rPr>
              <a:t>http://bit.ly/strongerscience</a:t>
            </a:r>
            <a:endParaRPr lang="en-US" sz="2400" dirty="0">
              <a:latin typeface="Calibri" pitchFamily="34" charset="0"/>
              <a:cs typeface="Calibri" pitchFamily="34" charset="0"/>
            </a:endParaRPr>
          </a:p>
          <a:p>
            <a:pPr marL="965193" lvl="1" indent="-507993">
              <a:buFont typeface="Arial" pitchFamily="34" charset="0"/>
              <a:buChar char="•"/>
              <a:defRPr/>
            </a:pPr>
            <a:r>
              <a:rPr lang="en-US" sz="2400" dirty="0">
                <a:latin typeface="Calibri" pitchFamily="34" charset="0"/>
                <a:cs typeface="Calibri" pitchFamily="34" charset="0"/>
              </a:rPr>
              <a:t>Email: </a:t>
            </a:r>
            <a:r>
              <a:rPr lang="en-US" sz="2400" dirty="0">
                <a:latin typeface="Calibri" pitchFamily="34" charset="0"/>
                <a:cs typeface="Calibri" pitchFamily="34" charset="0"/>
                <a:hlinkClick r:id="rId4">
                  <a:extLst>
                    <a:ext uri="{A12FA001-AC4F-418D-AE19-62706E023703}">
                      <ahyp:hlinkClr xmlns:ahyp="http://schemas.microsoft.com/office/drawing/2018/hyperlinkcolor" val="tx"/>
                    </a:ext>
                  </a:extLst>
                </a:hlinkClick>
              </a:rPr>
              <a:t>jfisher@pewtrusts.org</a:t>
            </a:r>
            <a:r>
              <a:rPr lang="en-US" sz="2400" dirty="0">
                <a:latin typeface="Calibri" pitchFamily="34" charset="0"/>
                <a:cs typeface="Calibri" pitchFamily="34" charset="0"/>
              </a:rPr>
              <a:t> </a:t>
            </a:r>
          </a:p>
          <a:p>
            <a:pPr marL="965193" lvl="1" indent="-507993">
              <a:buFont typeface="Arial" pitchFamily="34" charset="0"/>
              <a:buChar char="•"/>
              <a:defRPr/>
            </a:pPr>
            <a:r>
              <a:rPr lang="en-US" sz="2400" dirty="0">
                <a:latin typeface="Calibri" pitchFamily="34" charset="0"/>
                <a:cs typeface="Calibri" pitchFamily="34" charset="0"/>
              </a:rPr>
              <a:t>Twitter @</a:t>
            </a:r>
            <a:r>
              <a:rPr lang="en-US" sz="2400" dirty="0" err="1">
                <a:latin typeface="Calibri" pitchFamily="34" charset="0"/>
                <a:cs typeface="Calibri" pitchFamily="34" charset="0"/>
              </a:rPr>
              <a:t>sciencejon</a:t>
            </a:r>
            <a:r>
              <a:rPr lang="en-US" sz="2400" dirty="0">
                <a:latin typeface="Calibri" pitchFamily="34" charset="0"/>
                <a:cs typeface="Calibri" pitchFamily="34" charset="0"/>
              </a:rPr>
              <a:t> </a:t>
            </a:r>
          </a:p>
        </p:txBody>
      </p:sp>
    </p:spTree>
    <p:extLst>
      <p:ext uri="{BB962C8B-B14F-4D97-AF65-F5344CB8AC3E}">
        <p14:creationId xmlns:p14="http://schemas.microsoft.com/office/powerpoint/2010/main" val="352254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Outline (paper)</a:t>
            </a:r>
            <a:endParaRPr lang="en-US" sz="3022" dirty="0">
              <a:solidFill>
                <a:schemeClr val="bg1"/>
              </a:solidFill>
              <a:latin typeface="Cambria" pitchFamily="18" charset="0"/>
            </a:endParaRPr>
          </a:p>
        </p:txBody>
      </p:sp>
      <p:sp>
        <p:nvSpPr>
          <p:cNvPr id="7" name="TextBox 6">
            <a:extLst>
              <a:ext uri="{FF2B5EF4-FFF2-40B4-BE49-F238E27FC236}">
                <a16:creationId xmlns:a16="http://schemas.microsoft.com/office/drawing/2014/main" id="{B221DD91-96A7-43C7-A278-317BE7406288}"/>
              </a:ext>
            </a:extLst>
          </p:cNvPr>
          <p:cNvSpPr txBox="1"/>
          <p:nvPr/>
        </p:nvSpPr>
        <p:spPr>
          <a:xfrm>
            <a:off x="0" y="685800"/>
            <a:ext cx="11379200" cy="5047536"/>
          </a:xfrm>
          <a:prstGeom prst="rect">
            <a:avLst/>
          </a:prstGeom>
          <a:noFill/>
        </p:spPr>
        <p:txBody>
          <a:bodyPr wrap="square">
            <a:spAutoFit/>
          </a:bodyPr>
          <a:lstStyle/>
          <a:p>
            <a:r>
              <a:rPr lang="en-US" sz="1400" dirty="0"/>
              <a:t>1. Identify and understand your audience</a:t>
            </a:r>
          </a:p>
          <a:p>
            <a:pPr marL="285750" lvl="0" indent="-285750">
              <a:buFont typeface="Arial" panose="020B0604020202020204" pitchFamily="34" charset="0"/>
              <a:buChar char="•"/>
            </a:pPr>
            <a:r>
              <a:rPr lang="en-US" sz="1400" dirty="0"/>
              <a:t>Identify the specific, potential audience(s) you want to inform</a:t>
            </a:r>
          </a:p>
          <a:p>
            <a:pPr marL="285750" lvl="0" indent="-285750">
              <a:buFont typeface="Arial" panose="020B0604020202020204" pitchFamily="34" charset="0"/>
              <a:buChar char="•"/>
            </a:pPr>
            <a:r>
              <a:rPr lang="en-US" sz="1400" dirty="0"/>
              <a:t>Work with your target audience(s) to identify and clarify the problem(s) they are trying to solve</a:t>
            </a:r>
          </a:p>
          <a:p>
            <a:pPr marL="285750" lvl="0" indent="-285750">
              <a:buFont typeface="Arial" panose="020B0604020202020204" pitchFamily="34" charset="0"/>
              <a:buChar char="•"/>
            </a:pPr>
            <a:r>
              <a:rPr lang="en-US" sz="1400" dirty="0"/>
              <a:t>Engage in the community of practice you are trying to influence</a:t>
            </a:r>
          </a:p>
          <a:p>
            <a:r>
              <a:rPr lang="en-US" sz="1400" dirty="0"/>
              <a:t>2. Clarify the need for evidence</a:t>
            </a:r>
          </a:p>
          <a:p>
            <a:pPr marL="285750" lvl="0" indent="-285750">
              <a:buFont typeface="Arial" panose="020B0604020202020204" pitchFamily="34" charset="0"/>
              <a:buChar char="•"/>
            </a:pPr>
            <a:r>
              <a:rPr lang="en-US" sz="1400" dirty="0"/>
              <a:t>Identify if the audience thinks there is an evidence gap (and why)</a:t>
            </a:r>
          </a:p>
          <a:p>
            <a:pPr marL="285750" lvl="0" indent="-285750">
              <a:buFont typeface="Arial" panose="020B0604020202020204" pitchFamily="34" charset="0"/>
              <a:buChar char="•"/>
            </a:pPr>
            <a:r>
              <a:rPr lang="en-US" sz="1400" dirty="0"/>
              <a:t>Identify actions the decision-maker is considering</a:t>
            </a:r>
          </a:p>
          <a:p>
            <a:pPr marL="285750" lvl="0" indent="-285750">
              <a:buFont typeface="Arial" panose="020B0604020202020204" pitchFamily="34" charset="0"/>
              <a:buChar char="•"/>
            </a:pPr>
            <a:r>
              <a:rPr lang="en-US" sz="1400" dirty="0"/>
              <a:t>Determine if new evidence will be enough to drive action</a:t>
            </a:r>
          </a:p>
          <a:p>
            <a:pPr marL="285750" lvl="0" indent="-285750">
              <a:buFont typeface="Arial" panose="020B0604020202020204" pitchFamily="34" charset="0"/>
              <a:buChar char="•"/>
            </a:pPr>
            <a:r>
              <a:rPr lang="en-US" sz="1400" dirty="0"/>
              <a:t>Translate actions being considered into research questions</a:t>
            </a:r>
          </a:p>
          <a:p>
            <a:r>
              <a:rPr lang="en-US" sz="1400" dirty="0"/>
              <a:t>3 Gather “just enough” evidence</a:t>
            </a:r>
          </a:p>
          <a:p>
            <a:pPr marL="285750" lvl="0" indent="-285750">
              <a:buFont typeface="Arial" panose="020B0604020202020204" pitchFamily="34" charset="0"/>
              <a:buChar char="•"/>
            </a:pPr>
            <a:r>
              <a:rPr lang="en-US" sz="1400" dirty="0"/>
              <a:t>Understand the type of data your audience needs</a:t>
            </a:r>
          </a:p>
          <a:p>
            <a:pPr marL="285750" lvl="0" indent="-285750">
              <a:buFont typeface="Arial" panose="020B0604020202020204" pitchFamily="34" charset="0"/>
              <a:buChar char="•"/>
            </a:pPr>
            <a:r>
              <a:rPr lang="en-US" sz="1400" dirty="0"/>
              <a:t>Tailor the type of evidence to the value of information</a:t>
            </a:r>
          </a:p>
          <a:p>
            <a:pPr marL="285750" lvl="0" indent="-285750">
              <a:buFont typeface="Arial" panose="020B0604020202020204" pitchFamily="34" charset="0"/>
              <a:buChar char="•"/>
            </a:pPr>
            <a:r>
              <a:rPr lang="en-US" sz="1400" dirty="0"/>
              <a:t>Evaluate the potential for adaptive management</a:t>
            </a:r>
          </a:p>
          <a:p>
            <a:pPr marL="285750" lvl="0" indent="-285750">
              <a:buFont typeface="Arial" panose="020B0604020202020204" pitchFamily="34" charset="0"/>
              <a:buChar char="•"/>
            </a:pPr>
            <a:r>
              <a:rPr lang="en-US" sz="1400" dirty="0"/>
              <a:t>Make and execute a work plan that meets the hard deadline for a decision to be made</a:t>
            </a:r>
          </a:p>
          <a:p>
            <a:r>
              <a:rPr lang="en-US" sz="1400" dirty="0"/>
              <a:t>4. Share and discuss the evidence</a:t>
            </a:r>
          </a:p>
          <a:p>
            <a:pPr marL="285750" lvl="0" indent="-285750">
              <a:buFont typeface="Arial" panose="020B0604020202020204" pitchFamily="34" charset="0"/>
              <a:buChar char="•"/>
            </a:pPr>
            <a:r>
              <a:rPr lang="en-US" sz="1400" dirty="0"/>
              <a:t>Develop a clear, compelling message</a:t>
            </a:r>
          </a:p>
          <a:p>
            <a:pPr marL="285750" lvl="0" indent="-285750">
              <a:buFont typeface="Arial" panose="020B0604020202020204" pitchFamily="34" charset="0"/>
              <a:buChar char="•"/>
            </a:pPr>
            <a:r>
              <a:rPr lang="en-US" sz="1400" dirty="0"/>
              <a:t>Document relevance and caveats associated with the evidence</a:t>
            </a:r>
          </a:p>
          <a:p>
            <a:pPr marL="285750" lvl="0" indent="-285750">
              <a:buFont typeface="Arial" panose="020B0604020202020204" pitchFamily="34" charset="0"/>
              <a:buChar char="•"/>
            </a:pPr>
            <a:r>
              <a:rPr lang="en-US" sz="1400" dirty="0"/>
              <a:t>Create a communications plan as part of the research design</a:t>
            </a:r>
          </a:p>
          <a:p>
            <a:pPr marL="285750" lvl="0" indent="-285750">
              <a:buFont typeface="Arial" panose="020B0604020202020204" pitchFamily="34" charset="0"/>
              <a:buChar char="•"/>
            </a:pPr>
            <a:r>
              <a:rPr lang="en-US" sz="1400" dirty="0"/>
              <a:t>Meet with your audience(s) face-to-face</a:t>
            </a:r>
          </a:p>
          <a:p>
            <a:pPr marL="285750" lvl="0" indent="-285750">
              <a:buFont typeface="Arial" panose="020B0604020202020204" pitchFamily="34" charset="0"/>
              <a:buChar char="•"/>
            </a:pPr>
            <a:r>
              <a:rPr lang="en-US" sz="1400" dirty="0"/>
              <a:t>Improve your writing</a:t>
            </a:r>
          </a:p>
          <a:p>
            <a:pPr marL="285750" lvl="0" indent="-285750">
              <a:buFont typeface="Arial" panose="020B0604020202020204" pitchFamily="34" charset="0"/>
              <a:buChar char="•"/>
            </a:pPr>
            <a:r>
              <a:rPr lang="en-US" sz="1400" dirty="0"/>
              <a:t>Remove barriers to access</a:t>
            </a:r>
          </a:p>
          <a:p>
            <a:pPr marL="285750" lvl="0" indent="-285750">
              <a:buFont typeface="Arial" panose="020B0604020202020204" pitchFamily="34" charset="0"/>
              <a:buChar char="•"/>
            </a:pPr>
            <a:r>
              <a:rPr lang="en-US" sz="1400" dirty="0"/>
              <a:t>Publish accessible summaries of your work</a:t>
            </a:r>
          </a:p>
          <a:p>
            <a:pPr marL="285750" lvl="0" indent="-285750">
              <a:buFont typeface="Arial" panose="020B0604020202020204" pitchFamily="34" charset="0"/>
              <a:buChar char="•"/>
            </a:pPr>
            <a:r>
              <a:rPr lang="en-US" sz="1400" dirty="0"/>
              <a:t>Share all data and code, not just statistically significant findings</a:t>
            </a:r>
          </a:p>
        </p:txBody>
      </p:sp>
    </p:spTree>
    <p:extLst>
      <p:ext uri="{BB962C8B-B14F-4D97-AF65-F5344CB8AC3E}">
        <p14:creationId xmlns:p14="http://schemas.microsoft.com/office/powerpoint/2010/main" val="324315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816026"/>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The problem</a:t>
            </a:r>
            <a:endParaRPr lang="en-US" sz="3022" dirty="0">
              <a:solidFill>
                <a:schemeClr val="bg1"/>
              </a:solidFill>
              <a:latin typeface="Cambria" pitchFamily="18" charset="0"/>
            </a:endParaRPr>
          </a:p>
        </p:txBody>
      </p:sp>
      <p:pic>
        <p:nvPicPr>
          <p:cNvPr id="1026" name="Picture 2" descr="Food Rescued">
            <a:extLst>
              <a:ext uri="{FF2B5EF4-FFF2-40B4-BE49-F238E27FC236}">
                <a16:creationId xmlns:a16="http://schemas.microsoft.com/office/drawing/2014/main" id="{3BA0484E-BCCA-4B6B-9317-7F5369915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81507"/>
            <a:ext cx="8737600" cy="58192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CDE4CC5-0586-436C-BA04-4A1363629E93}"/>
              </a:ext>
            </a:extLst>
          </p:cNvPr>
          <p:cNvSpPr/>
          <p:nvPr/>
        </p:nvSpPr>
        <p:spPr>
          <a:xfrm>
            <a:off x="5689600" y="6031468"/>
            <a:ext cx="4243601" cy="369332"/>
          </a:xfrm>
          <a:prstGeom prst="rect">
            <a:avLst/>
          </a:prstGeom>
          <a:solidFill>
            <a:schemeClr val="bg1">
              <a:alpha val="50000"/>
            </a:schemeClr>
          </a:solidFill>
        </p:spPr>
        <p:txBody>
          <a:bodyPr wrap="square">
            <a:spAutoFit/>
          </a:bodyPr>
          <a:lstStyle/>
          <a:p>
            <a:pPr algn="r"/>
            <a:r>
              <a:rPr lang="en-US" dirty="0">
                <a:latin typeface="Calibri" panose="020F0502020204030204" pitchFamily="34" charset="0"/>
              </a:rPr>
              <a:t>Image © Rob Greenfield, robgreenfield.tv</a:t>
            </a:r>
          </a:p>
        </p:txBody>
      </p:sp>
    </p:spTree>
    <p:extLst>
      <p:ext uri="{BB962C8B-B14F-4D97-AF65-F5344CB8AC3E}">
        <p14:creationId xmlns:p14="http://schemas.microsoft.com/office/powerpoint/2010/main" val="321681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816026"/>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The problem</a:t>
            </a:r>
            <a:endParaRPr lang="en-US" sz="3022" dirty="0">
              <a:solidFill>
                <a:schemeClr val="bg1"/>
              </a:solidFill>
              <a:latin typeface="Cambria" pitchFamily="18" charset="0"/>
            </a:endParaRPr>
          </a:p>
        </p:txBody>
      </p:sp>
      <p:pic>
        <p:nvPicPr>
          <p:cNvPr id="2050" name="Picture 2" descr="David Food Waste Fiasco">
            <a:extLst>
              <a:ext uri="{FF2B5EF4-FFF2-40B4-BE49-F238E27FC236}">
                <a16:creationId xmlns:a16="http://schemas.microsoft.com/office/drawing/2014/main" id="{5D12FE09-6512-4DD7-BE88-E9F13166C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584772"/>
            <a:ext cx="10339600" cy="5816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0C578CA-2841-41B7-B8FA-DF95EAF4CD78}"/>
              </a:ext>
            </a:extLst>
          </p:cNvPr>
          <p:cNvSpPr/>
          <p:nvPr/>
        </p:nvSpPr>
        <p:spPr>
          <a:xfrm>
            <a:off x="6604000" y="6031468"/>
            <a:ext cx="4243601" cy="369332"/>
          </a:xfrm>
          <a:prstGeom prst="rect">
            <a:avLst/>
          </a:prstGeom>
          <a:solidFill>
            <a:schemeClr val="bg1">
              <a:alpha val="50000"/>
            </a:schemeClr>
          </a:solidFill>
        </p:spPr>
        <p:txBody>
          <a:bodyPr wrap="square">
            <a:spAutoFit/>
          </a:bodyPr>
          <a:lstStyle/>
          <a:p>
            <a:pPr algn="r"/>
            <a:r>
              <a:rPr lang="en-US" dirty="0">
                <a:latin typeface="Calibri" panose="020F0502020204030204" pitchFamily="34" charset="0"/>
              </a:rPr>
              <a:t>Image © Rob Greenfield, robgreenfield.tv</a:t>
            </a:r>
          </a:p>
        </p:txBody>
      </p:sp>
    </p:spTree>
    <p:extLst>
      <p:ext uri="{BB962C8B-B14F-4D97-AF65-F5344CB8AC3E}">
        <p14:creationId xmlns:p14="http://schemas.microsoft.com/office/powerpoint/2010/main" val="293017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816026"/>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The problem</a:t>
            </a:r>
            <a:endParaRPr lang="en-US" sz="3022" dirty="0">
              <a:solidFill>
                <a:schemeClr val="bg1"/>
              </a:solidFill>
              <a:latin typeface="Cambria" pitchFamily="18" charset="0"/>
            </a:endParaRPr>
          </a:p>
        </p:txBody>
      </p:sp>
      <p:pic>
        <p:nvPicPr>
          <p:cNvPr id="2" name="Picture 1">
            <a:extLst>
              <a:ext uri="{FF2B5EF4-FFF2-40B4-BE49-F238E27FC236}">
                <a16:creationId xmlns:a16="http://schemas.microsoft.com/office/drawing/2014/main" id="{181D34E2-817A-4F51-9791-F1CED5C8DA8B}"/>
              </a:ext>
            </a:extLst>
          </p:cNvPr>
          <p:cNvPicPr>
            <a:picLocks noChangeAspect="1"/>
          </p:cNvPicPr>
          <p:nvPr/>
        </p:nvPicPr>
        <p:blipFill>
          <a:blip r:embed="rId3"/>
          <a:stretch>
            <a:fillRect/>
          </a:stretch>
        </p:blipFill>
        <p:spPr>
          <a:xfrm>
            <a:off x="3479800" y="607554"/>
            <a:ext cx="4426634" cy="5793245"/>
          </a:xfrm>
          <a:prstGeom prst="rect">
            <a:avLst/>
          </a:prstGeom>
        </p:spPr>
      </p:pic>
    </p:spTree>
    <p:extLst>
      <p:ext uri="{BB962C8B-B14F-4D97-AF65-F5344CB8AC3E}">
        <p14:creationId xmlns:p14="http://schemas.microsoft.com/office/powerpoint/2010/main" val="302994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816026"/>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5" name="Picture 4">
            <a:extLst>
              <a:ext uri="{FF2B5EF4-FFF2-40B4-BE49-F238E27FC236}">
                <a16:creationId xmlns:a16="http://schemas.microsoft.com/office/drawing/2014/main" id="{2D266774-6024-4DEF-881B-9C1FDFB5C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804" y="585785"/>
            <a:ext cx="8699395" cy="5825405"/>
          </a:xfrm>
          <a:prstGeom prst="rect">
            <a:avLst/>
          </a:prstGeom>
        </p:spPr>
      </p:pic>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The problem</a:t>
            </a:r>
            <a:endParaRPr lang="en-US" sz="3022" dirty="0">
              <a:solidFill>
                <a:schemeClr val="bg1"/>
              </a:solidFill>
              <a:latin typeface="Cambria" pitchFamily="18" charset="0"/>
            </a:endParaRPr>
          </a:p>
        </p:txBody>
      </p:sp>
      <p:pic>
        <p:nvPicPr>
          <p:cNvPr id="3" name="Picture 2">
            <a:extLst>
              <a:ext uri="{FF2B5EF4-FFF2-40B4-BE49-F238E27FC236}">
                <a16:creationId xmlns:a16="http://schemas.microsoft.com/office/drawing/2014/main" id="{1E25E4DB-48D2-47C0-B697-AD7A6944A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4773"/>
            <a:ext cx="4180657" cy="5825405"/>
          </a:xfrm>
          <a:prstGeom prst="rect">
            <a:avLst/>
          </a:prstGeom>
        </p:spPr>
      </p:pic>
      <p:sp>
        <p:nvSpPr>
          <p:cNvPr id="6" name="Rectangle 5">
            <a:extLst>
              <a:ext uri="{FF2B5EF4-FFF2-40B4-BE49-F238E27FC236}">
                <a16:creationId xmlns:a16="http://schemas.microsoft.com/office/drawing/2014/main" id="{C0C578CA-2841-41B7-B8FA-DF95EAF4CD78}"/>
              </a:ext>
            </a:extLst>
          </p:cNvPr>
          <p:cNvSpPr/>
          <p:nvPr/>
        </p:nvSpPr>
        <p:spPr>
          <a:xfrm>
            <a:off x="1536700" y="6031469"/>
            <a:ext cx="2628900" cy="369332"/>
          </a:xfrm>
          <a:prstGeom prst="rect">
            <a:avLst/>
          </a:prstGeom>
          <a:solidFill>
            <a:schemeClr val="bg1">
              <a:alpha val="50000"/>
            </a:schemeClr>
          </a:solidFill>
        </p:spPr>
        <p:txBody>
          <a:bodyPr wrap="square">
            <a:spAutoFit/>
          </a:bodyPr>
          <a:lstStyle/>
          <a:p>
            <a:pPr algn="r"/>
            <a:r>
              <a:rPr lang="en-US" dirty="0">
                <a:latin typeface="Calibri" panose="020F0502020204030204" pitchFamily="34" charset="0"/>
              </a:rPr>
              <a:t>Image © Frits </a:t>
            </a:r>
            <a:r>
              <a:rPr lang="en-US" dirty="0" err="1">
                <a:latin typeface="Calibri" panose="020F0502020204030204" pitchFamily="34" charset="0"/>
              </a:rPr>
              <a:t>Ahlefeldt</a:t>
            </a:r>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6A323E6B-0892-49E7-98F4-3EFF76438992}"/>
              </a:ext>
            </a:extLst>
          </p:cNvPr>
          <p:cNvSpPr/>
          <p:nvPr/>
        </p:nvSpPr>
        <p:spPr>
          <a:xfrm>
            <a:off x="8064499" y="6026025"/>
            <a:ext cx="3314700" cy="369332"/>
          </a:xfrm>
          <a:prstGeom prst="rect">
            <a:avLst/>
          </a:prstGeom>
          <a:solidFill>
            <a:schemeClr val="bg1">
              <a:alpha val="50000"/>
            </a:schemeClr>
          </a:solidFill>
        </p:spPr>
        <p:txBody>
          <a:bodyPr wrap="square">
            <a:spAutoFit/>
          </a:bodyPr>
          <a:lstStyle/>
          <a:p>
            <a:pPr algn="r"/>
            <a:r>
              <a:rPr lang="en-US" dirty="0">
                <a:latin typeface="Calibri" panose="020F0502020204030204" pitchFamily="34" charset="0"/>
              </a:rPr>
              <a:t>Image © </a:t>
            </a:r>
            <a:r>
              <a:rPr lang="en-US" dirty="0" err="1">
                <a:latin typeface="Calibri" pitchFamily="34" charset="0"/>
                <a:cs typeface="Calibri" pitchFamily="34" charset="0"/>
              </a:rPr>
              <a:t>Mobilus</a:t>
            </a:r>
            <a:r>
              <a:rPr lang="en-US" dirty="0">
                <a:latin typeface="Calibri" pitchFamily="34" charset="0"/>
                <a:cs typeface="Calibri" pitchFamily="34" charset="0"/>
              </a:rPr>
              <a:t> In </a:t>
            </a:r>
            <a:r>
              <a:rPr lang="en-US" dirty="0" err="1">
                <a:latin typeface="Calibri" pitchFamily="34" charset="0"/>
                <a:cs typeface="Calibri" pitchFamily="34" charset="0"/>
              </a:rPr>
              <a:t>Mobili</a:t>
            </a:r>
            <a:endParaRPr lang="en-US" dirty="0">
              <a:latin typeface="Calibri" panose="020F0502020204030204" pitchFamily="34" charset="0"/>
            </a:endParaRPr>
          </a:p>
        </p:txBody>
      </p:sp>
    </p:spTree>
    <p:extLst>
      <p:ext uri="{BB962C8B-B14F-4D97-AF65-F5344CB8AC3E}">
        <p14:creationId xmlns:p14="http://schemas.microsoft.com/office/powerpoint/2010/main" val="107226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How to bridge the gap</a:t>
            </a:r>
            <a:endParaRPr lang="en-US" sz="3022" dirty="0">
              <a:solidFill>
                <a:schemeClr val="bg1"/>
              </a:solidFill>
              <a:latin typeface="Cambria" pitchFamily="18" charset="0"/>
            </a:endParaRPr>
          </a:p>
        </p:txBody>
      </p:sp>
      <p:pic>
        <p:nvPicPr>
          <p:cNvPr id="3" name="Picture 2">
            <a:extLst>
              <a:ext uri="{FF2B5EF4-FFF2-40B4-BE49-F238E27FC236}">
                <a16:creationId xmlns:a16="http://schemas.microsoft.com/office/drawing/2014/main" id="{63BDE3F6-C489-4A27-9407-0E416DD36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23" y="584773"/>
            <a:ext cx="7811273" cy="5231251"/>
          </a:xfrm>
          <a:prstGeom prst="rect">
            <a:avLst/>
          </a:prstGeom>
        </p:spPr>
      </p:pic>
      <p:sp>
        <p:nvSpPr>
          <p:cNvPr id="5" name="Rectangle 4">
            <a:extLst>
              <a:ext uri="{FF2B5EF4-FFF2-40B4-BE49-F238E27FC236}">
                <a16:creationId xmlns:a16="http://schemas.microsoft.com/office/drawing/2014/main" id="{776B2D77-682A-43DB-A4C8-2717210573AF}"/>
              </a:ext>
            </a:extLst>
          </p:cNvPr>
          <p:cNvSpPr/>
          <p:nvPr/>
        </p:nvSpPr>
        <p:spPr>
          <a:xfrm>
            <a:off x="6265996" y="5446692"/>
            <a:ext cx="3314700" cy="369332"/>
          </a:xfrm>
          <a:prstGeom prst="rect">
            <a:avLst/>
          </a:prstGeom>
          <a:solidFill>
            <a:schemeClr val="bg1">
              <a:alpha val="50000"/>
            </a:schemeClr>
          </a:solidFill>
        </p:spPr>
        <p:txBody>
          <a:bodyPr wrap="square">
            <a:spAutoFit/>
          </a:bodyPr>
          <a:lstStyle/>
          <a:p>
            <a:pPr algn="r"/>
            <a:r>
              <a:rPr lang="en-US" dirty="0">
                <a:latin typeface="Calibri" panose="020F0502020204030204" pitchFamily="34" charset="0"/>
              </a:rPr>
              <a:t>Image © </a:t>
            </a:r>
            <a:r>
              <a:rPr lang="en-US" dirty="0">
                <a:latin typeface="Calibri" pitchFamily="34" charset="0"/>
                <a:cs typeface="Calibri" pitchFamily="34" charset="0"/>
              </a:rPr>
              <a:t>Ewen Roberts</a:t>
            </a:r>
            <a:endParaRPr lang="en-US" dirty="0">
              <a:latin typeface="Calibri" panose="020F0502020204030204" pitchFamily="34" charset="0"/>
            </a:endParaRPr>
          </a:p>
        </p:txBody>
      </p:sp>
    </p:spTree>
    <p:extLst>
      <p:ext uri="{BB962C8B-B14F-4D97-AF65-F5344CB8AC3E}">
        <p14:creationId xmlns:p14="http://schemas.microsoft.com/office/powerpoint/2010/main" val="131989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Recommendations</a:t>
            </a:r>
            <a:endParaRPr lang="en-US" sz="3022" dirty="0">
              <a:solidFill>
                <a:schemeClr val="bg1"/>
              </a:solidFill>
              <a:latin typeface="Cambria" pitchFamily="18" charset="0"/>
            </a:endParaRPr>
          </a:p>
        </p:txBody>
      </p:sp>
      <p:pic>
        <p:nvPicPr>
          <p:cNvPr id="3" name="Picture 2">
            <a:extLst>
              <a:ext uri="{FF2B5EF4-FFF2-40B4-BE49-F238E27FC236}">
                <a16:creationId xmlns:a16="http://schemas.microsoft.com/office/drawing/2014/main" id="{F7AAC9D2-4BAE-4E71-BCF5-CDF1A0AF51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989" y="584773"/>
            <a:ext cx="8763011" cy="5842007"/>
          </a:xfrm>
          <a:prstGeom prst="rect">
            <a:avLst/>
          </a:prstGeom>
        </p:spPr>
      </p:pic>
    </p:spTree>
    <p:extLst>
      <p:ext uri="{BB962C8B-B14F-4D97-AF65-F5344CB8AC3E}">
        <p14:creationId xmlns:p14="http://schemas.microsoft.com/office/powerpoint/2010/main" val="228183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ID &amp; Understand the Audience (Partners)</a:t>
            </a:r>
            <a:endParaRPr lang="en-US" sz="3022" dirty="0">
              <a:solidFill>
                <a:schemeClr val="bg1"/>
              </a:solidFill>
              <a:latin typeface="Cambria" pitchFamily="18" charset="0"/>
            </a:endParaRPr>
          </a:p>
        </p:txBody>
      </p:sp>
      <p:sp>
        <p:nvSpPr>
          <p:cNvPr id="5" name="TextBox 4">
            <a:extLst>
              <a:ext uri="{FF2B5EF4-FFF2-40B4-BE49-F238E27FC236}">
                <a16:creationId xmlns:a16="http://schemas.microsoft.com/office/drawing/2014/main" id="{78D46E62-6018-4CB8-8B70-5AF35A4B2A5E}"/>
              </a:ext>
            </a:extLst>
          </p:cNvPr>
          <p:cNvSpPr txBox="1"/>
          <p:nvPr/>
        </p:nvSpPr>
        <p:spPr>
          <a:xfrm>
            <a:off x="0" y="685800"/>
            <a:ext cx="11379200" cy="1200329"/>
          </a:xfrm>
          <a:prstGeom prst="rect">
            <a:avLst/>
          </a:prstGeom>
          <a:noFill/>
        </p:spPr>
        <p:txBody>
          <a:bodyPr wrap="square">
            <a:spAutoFit/>
          </a:bodyPr>
          <a:lstStyle/>
          <a:p>
            <a:pPr marL="342900" lvl="0" indent="-342900">
              <a:buFont typeface="Arial" panose="020B0604020202020204" pitchFamily="34" charset="0"/>
              <a:buChar char="•"/>
              <a:defRPr/>
            </a:pPr>
            <a:r>
              <a:rPr lang="en-US" sz="2400" dirty="0">
                <a:latin typeface="Calibri" pitchFamily="34" charset="0"/>
                <a:cs typeface="Calibri" pitchFamily="34" charset="0"/>
              </a:rPr>
              <a:t>Identify the specific audience you want to inform</a:t>
            </a:r>
          </a:p>
          <a:p>
            <a:pPr marL="342900" indent="-342900">
              <a:buFont typeface="Arial" panose="020B0604020202020204" pitchFamily="34" charset="0"/>
              <a:buChar char="•"/>
              <a:defRPr/>
            </a:pPr>
            <a:r>
              <a:rPr lang="en-US" sz="2400" dirty="0">
                <a:latin typeface="Calibri" pitchFamily="34" charset="0"/>
                <a:cs typeface="Calibri" pitchFamily="34" charset="0"/>
              </a:rPr>
              <a:t>Engage in the community of practice you seek to influence</a:t>
            </a:r>
          </a:p>
          <a:p>
            <a:pPr marL="342900" lvl="0" indent="-342900">
              <a:buFont typeface="Arial" panose="020B0604020202020204" pitchFamily="34" charset="0"/>
              <a:buChar char="•"/>
              <a:defRPr/>
            </a:pPr>
            <a:r>
              <a:rPr lang="en-US" sz="2400" dirty="0">
                <a:latin typeface="Calibri" pitchFamily="34" charset="0"/>
                <a:cs typeface="Calibri" pitchFamily="34" charset="0"/>
              </a:rPr>
              <a:t>Work </a:t>
            </a:r>
            <a:r>
              <a:rPr lang="en-US" sz="2400" i="1" dirty="0">
                <a:latin typeface="Calibri" pitchFamily="34" charset="0"/>
                <a:cs typeface="Calibri" pitchFamily="34" charset="0"/>
              </a:rPr>
              <a:t>with</a:t>
            </a:r>
            <a:r>
              <a:rPr lang="en-US" sz="2400" dirty="0">
                <a:latin typeface="Calibri" pitchFamily="34" charset="0"/>
                <a:cs typeface="Calibri" pitchFamily="34" charset="0"/>
              </a:rPr>
              <a:t> them to identify and clarify a priority problem of mutual interest</a:t>
            </a:r>
          </a:p>
        </p:txBody>
      </p:sp>
    </p:spTree>
    <p:extLst>
      <p:ext uri="{BB962C8B-B14F-4D97-AF65-F5344CB8AC3E}">
        <p14:creationId xmlns:p14="http://schemas.microsoft.com/office/powerpoint/2010/main" val="283321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584774"/>
            <a:ext cx="11379200" cy="5231251"/>
          </a:xfrm>
          <a:prstGeom prst="rect">
            <a:avLst/>
          </a:prstGeom>
          <a:gradFill rotWithShape="1">
            <a:gsLst>
              <a:gs pos="0">
                <a:srgbClr val="66B760"/>
              </a:gs>
              <a:gs pos="100000">
                <a:srgbClr val="49A94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1" name="Text Box 6"/>
          <p:cNvSpPr txBox="1">
            <a:spLocks noChangeArrowheads="1"/>
          </p:cNvSpPr>
          <p:nvPr/>
        </p:nvSpPr>
        <p:spPr bwMode="auto">
          <a:xfrm>
            <a:off x="0" y="0"/>
            <a:ext cx="8534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latin typeface="Cambria" pitchFamily="18" charset="0"/>
              </a:rPr>
              <a:t>Clarify the Need for Evidence</a:t>
            </a:r>
            <a:endParaRPr lang="en-US" sz="3022" dirty="0">
              <a:solidFill>
                <a:schemeClr val="bg1"/>
              </a:solidFill>
              <a:latin typeface="Cambria" pitchFamily="18" charset="0"/>
            </a:endParaRPr>
          </a:p>
        </p:txBody>
      </p:sp>
      <p:sp>
        <p:nvSpPr>
          <p:cNvPr id="5" name="TextBox 4">
            <a:extLst>
              <a:ext uri="{FF2B5EF4-FFF2-40B4-BE49-F238E27FC236}">
                <a16:creationId xmlns:a16="http://schemas.microsoft.com/office/drawing/2014/main" id="{78D46E62-6018-4CB8-8B70-5AF35A4B2A5E}"/>
              </a:ext>
            </a:extLst>
          </p:cNvPr>
          <p:cNvSpPr txBox="1"/>
          <p:nvPr/>
        </p:nvSpPr>
        <p:spPr>
          <a:xfrm>
            <a:off x="0" y="685800"/>
            <a:ext cx="11379200" cy="1569660"/>
          </a:xfrm>
          <a:prstGeom prst="rect">
            <a:avLst/>
          </a:prstGeom>
          <a:noFill/>
        </p:spPr>
        <p:txBody>
          <a:bodyPr wrap="square">
            <a:spAutoFit/>
          </a:bodyPr>
          <a:lstStyle/>
          <a:p>
            <a:pPr marL="342900" indent="-342900">
              <a:buFont typeface="Arial" panose="020B0604020202020204" pitchFamily="34" charset="0"/>
              <a:buChar char="•"/>
              <a:defRPr/>
            </a:pPr>
            <a:r>
              <a:rPr lang="en-US" sz="2400" dirty="0">
                <a:latin typeface="Calibri" pitchFamily="34" charset="0"/>
                <a:cs typeface="Calibri" pitchFamily="34" charset="0"/>
              </a:rPr>
              <a:t>What actions are being considered? What scales?</a:t>
            </a:r>
          </a:p>
          <a:p>
            <a:pPr marL="342900" lvl="0" indent="-342900">
              <a:buFont typeface="Arial" panose="020B0604020202020204" pitchFamily="34" charset="0"/>
              <a:buChar char="•"/>
              <a:defRPr/>
            </a:pPr>
            <a:r>
              <a:rPr lang="en-US" sz="2400" dirty="0">
                <a:latin typeface="Calibri" pitchFamily="34" charset="0"/>
                <a:cs typeface="Calibri" pitchFamily="34" charset="0"/>
              </a:rPr>
              <a:t>Does the audience see an evidence gap? Why?</a:t>
            </a:r>
          </a:p>
          <a:p>
            <a:pPr marL="342900" lvl="0" indent="-342900">
              <a:buFont typeface="Arial" panose="020B0604020202020204" pitchFamily="34" charset="0"/>
              <a:buChar char="•"/>
              <a:defRPr/>
            </a:pPr>
            <a:r>
              <a:rPr lang="en-US" sz="2400" dirty="0">
                <a:latin typeface="Calibri" pitchFamily="34" charset="0"/>
                <a:cs typeface="Calibri" pitchFamily="34" charset="0"/>
              </a:rPr>
              <a:t>Will new evidence suffice to drive action?</a:t>
            </a:r>
          </a:p>
          <a:p>
            <a:pPr marL="342900" lvl="0" indent="-342900">
              <a:buFont typeface="Arial" panose="020B0604020202020204" pitchFamily="34" charset="0"/>
              <a:buChar char="•"/>
              <a:defRPr/>
            </a:pPr>
            <a:r>
              <a:rPr lang="en-US" sz="2400" dirty="0">
                <a:latin typeface="Calibri" pitchFamily="34" charset="0"/>
                <a:cs typeface="Calibri" pitchFamily="34" charset="0"/>
              </a:rPr>
              <a:t>Translate potential actions into research questions</a:t>
            </a:r>
          </a:p>
        </p:txBody>
      </p:sp>
    </p:spTree>
    <p:extLst>
      <p:ext uri="{BB962C8B-B14F-4D97-AF65-F5344CB8AC3E}">
        <p14:creationId xmlns:p14="http://schemas.microsoft.com/office/powerpoint/2010/main" val="26172764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48B1C46-3BA4-4A7C-9350-D4D60ED647AF}">
  <ds:schemaRefs>
    <ds:schemaRef ds:uri="ESRI.ArcGIS.Mapping.OfficeIntegration.PowerPointInfo"/>
  </ds:schemaRefs>
</ds:datastoreItem>
</file>

<file path=customXml/itemProps10.xml><?xml version="1.0" encoding="utf-8"?>
<ds:datastoreItem xmlns:ds="http://schemas.openxmlformats.org/officeDocument/2006/customXml" ds:itemID="{517C87A7-7FF3-4B14-99B4-91964D51A9FC}">
  <ds:schemaRefs>
    <ds:schemaRef ds:uri="ESRI.ArcGIS.Mapping.OfficeIntegration.PowerPointInfo"/>
  </ds:schemaRefs>
</ds:datastoreItem>
</file>

<file path=customXml/itemProps11.xml><?xml version="1.0" encoding="utf-8"?>
<ds:datastoreItem xmlns:ds="http://schemas.openxmlformats.org/officeDocument/2006/customXml" ds:itemID="{11D21A37-0737-41A6-A376-27481ACBF980}">
  <ds:schemaRefs>
    <ds:schemaRef ds:uri="ESRI.ArcGIS.Mapping.OfficeIntegration.PowerPointInfo"/>
  </ds:schemaRefs>
</ds:datastoreItem>
</file>

<file path=customXml/itemProps12.xml><?xml version="1.0" encoding="utf-8"?>
<ds:datastoreItem xmlns:ds="http://schemas.openxmlformats.org/officeDocument/2006/customXml" ds:itemID="{AEF612EF-CABE-43C7-B626-EA3079EFB57D}">
  <ds:schemaRefs>
    <ds:schemaRef ds:uri="ESRI.ArcGIS.Mapping.OfficeIntegration.PowerPointInfo"/>
  </ds:schemaRefs>
</ds:datastoreItem>
</file>

<file path=customXml/itemProps13.xml><?xml version="1.0" encoding="utf-8"?>
<ds:datastoreItem xmlns:ds="http://schemas.openxmlformats.org/officeDocument/2006/customXml" ds:itemID="{A29DEDEB-D595-4937-8E79-B8DD37AA68E0}">
  <ds:schemaRefs>
    <ds:schemaRef ds:uri="ESRI.ArcGIS.Mapping.OfficeIntegration.PowerPointInfo"/>
  </ds:schemaRefs>
</ds:datastoreItem>
</file>

<file path=customXml/itemProps14.xml><?xml version="1.0" encoding="utf-8"?>
<ds:datastoreItem xmlns:ds="http://schemas.openxmlformats.org/officeDocument/2006/customXml" ds:itemID="{A12DB4E3-DDB5-42B6-82A1-198CC470B4BD}">
  <ds:schemaRefs>
    <ds:schemaRef ds:uri="ESRI.ArcGIS.Mapping.OfficeIntegration.PowerPointInfo"/>
  </ds:schemaRefs>
</ds:datastoreItem>
</file>

<file path=customXml/itemProps15.xml><?xml version="1.0" encoding="utf-8"?>
<ds:datastoreItem xmlns:ds="http://schemas.openxmlformats.org/officeDocument/2006/customXml" ds:itemID="{0232E1A2-1B3F-452B-BCD1-CC33BE5C4363}">
  <ds:schemaRefs>
    <ds:schemaRef ds:uri="ESRI.ArcGIS.Mapping.OfficeIntegration.PowerPointInfo"/>
  </ds:schemaRefs>
</ds:datastoreItem>
</file>

<file path=customXml/itemProps16.xml><?xml version="1.0" encoding="utf-8"?>
<ds:datastoreItem xmlns:ds="http://schemas.openxmlformats.org/officeDocument/2006/customXml" ds:itemID="{0490FABD-1E0E-45E9-BD07-A23D8FAFBFC4}">
  <ds:schemaRefs>
    <ds:schemaRef ds:uri="ESRI.ArcGIS.Mapping.OfficeIntegration.PowerPointInfo"/>
  </ds:schemaRefs>
</ds:datastoreItem>
</file>

<file path=customXml/itemProps17.xml><?xml version="1.0" encoding="utf-8"?>
<ds:datastoreItem xmlns:ds="http://schemas.openxmlformats.org/officeDocument/2006/customXml" ds:itemID="{FB30703A-5C67-4C46-A755-657C9E3D40C2}">
  <ds:schemaRefs>
    <ds:schemaRef ds:uri="ESRI.ArcGIS.Mapping.OfficeIntegration.PowerPointInfo"/>
  </ds:schemaRefs>
</ds:datastoreItem>
</file>

<file path=customXml/itemProps18.xml><?xml version="1.0" encoding="utf-8"?>
<ds:datastoreItem xmlns:ds="http://schemas.openxmlformats.org/officeDocument/2006/customXml" ds:itemID="{4302908C-0A35-4A5B-A6A1-94F9E32D28E4}">
  <ds:schemaRefs>
    <ds:schemaRef ds:uri="ESRI.ArcGIS.Mapping.OfficeIntegration.PowerPointInfo"/>
  </ds:schemaRefs>
</ds:datastoreItem>
</file>

<file path=customXml/itemProps19.xml><?xml version="1.0" encoding="utf-8"?>
<ds:datastoreItem xmlns:ds="http://schemas.openxmlformats.org/officeDocument/2006/customXml" ds:itemID="{9A7F2FFA-A5C7-428C-8551-4E5CF442CB9F}">
  <ds:schemaRefs>
    <ds:schemaRef ds:uri="ESRI.ArcGIS.Mapping.OfficeIntegration.PowerPointInfo"/>
  </ds:schemaRefs>
</ds:datastoreItem>
</file>

<file path=customXml/itemProps2.xml><?xml version="1.0" encoding="utf-8"?>
<ds:datastoreItem xmlns:ds="http://schemas.openxmlformats.org/officeDocument/2006/customXml" ds:itemID="{80B5C229-A895-4EB4-8A43-049A36F3141D}">
  <ds:schemaRefs>
    <ds:schemaRef ds:uri="ESRI.ArcGIS.Mapping.OfficeIntegration.PowerPointInfo"/>
  </ds:schemaRefs>
</ds:datastoreItem>
</file>

<file path=customXml/itemProps20.xml><?xml version="1.0" encoding="utf-8"?>
<ds:datastoreItem xmlns:ds="http://schemas.openxmlformats.org/officeDocument/2006/customXml" ds:itemID="{E66D71A0-5D04-4A93-9556-7BFAA59ECA57}">
  <ds:schemaRefs>
    <ds:schemaRef ds:uri="ESRI.ArcGIS.Mapping.OfficeIntegration.PowerPointInfo"/>
  </ds:schemaRefs>
</ds:datastoreItem>
</file>

<file path=customXml/itemProps21.xml><?xml version="1.0" encoding="utf-8"?>
<ds:datastoreItem xmlns:ds="http://schemas.openxmlformats.org/officeDocument/2006/customXml" ds:itemID="{0868B986-484A-4CA2-97A8-74D25313605E}">
  <ds:schemaRefs>
    <ds:schemaRef ds:uri="ESRI.ArcGIS.Mapping.OfficeIntegration.PowerPointInfo"/>
  </ds:schemaRefs>
</ds:datastoreItem>
</file>

<file path=customXml/itemProps22.xml><?xml version="1.0" encoding="utf-8"?>
<ds:datastoreItem xmlns:ds="http://schemas.openxmlformats.org/officeDocument/2006/customXml" ds:itemID="{323A2BDF-A40F-49C0-8189-58C0453306BD}">
  <ds:schemaRefs>
    <ds:schemaRef ds:uri="ESRI.ArcGIS.Mapping.OfficeIntegration.PowerPointInfo"/>
  </ds:schemaRefs>
</ds:datastoreItem>
</file>

<file path=customXml/itemProps23.xml><?xml version="1.0" encoding="utf-8"?>
<ds:datastoreItem xmlns:ds="http://schemas.openxmlformats.org/officeDocument/2006/customXml" ds:itemID="{856F0049-BAB0-49C7-A75C-DB327D1A7B02}">
  <ds:schemaRefs>
    <ds:schemaRef ds:uri="ESRI.ArcGIS.Mapping.OfficeIntegration.PowerPointInfo"/>
  </ds:schemaRefs>
</ds:datastoreItem>
</file>

<file path=customXml/itemProps24.xml><?xml version="1.0" encoding="utf-8"?>
<ds:datastoreItem xmlns:ds="http://schemas.openxmlformats.org/officeDocument/2006/customXml" ds:itemID="{101A5B64-AD3D-4AB5-B51D-F1B53A08D315}">
  <ds:schemaRefs>
    <ds:schemaRef ds:uri="ESRI.ArcGIS.Mapping.OfficeIntegration.PowerPointInfo"/>
  </ds:schemaRefs>
</ds:datastoreItem>
</file>

<file path=customXml/itemProps25.xml><?xml version="1.0" encoding="utf-8"?>
<ds:datastoreItem xmlns:ds="http://schemas.openxmlformats.org/officeDocument/2006/customXml" ds:itemID="{CC66761B-5671-4B35-AF65-5BC6184F0E56}">
  <ds:schemaRefs>
    <ds:schemaRef ds:uri="ESRI.ArcGIS.Mapping.OfficeIntegration.PowerPointInfo"/>
  </ds:schemaRefs>
</ds:datastoreItem>
</file>

<file path=customXml/itemProps26.xml><?xml version="1.0" encoding="utf-8"?>
<ds:datastoreItem xmlns:ds="http://schemas.openxmlformats.org/officeDocument/2006/customXml" ds:itemID="{BDC91D04-1916-47F8-B666-3AA2B2069BB6}">
  <ds:schemaRefs>
    <ds:schemaRef ds:uri="ESRI.ArcGIS.Mapping.OfficeIntegration.PowerPointInfo"/>
  </ds:schemaRefs>
</ds:datastoreItem>
</file>

<file path=customXml/itemProps27.xml><?xml version="1.0" encoding="utf-8"?>
<ds:datastoreItem xmlns:ds="http://schemas.openxmlformats.org/officeDocument/2006/customXml" ds:itemID="{40C82D11-90F1-4EF2-826A-4D863FF1F0B0}">
  <ds:schemaRefs>
    <ds:schemaRef ds:uri="ESRI.ArcGIS.Mapping.OfficeIntegration.PowerPointInfo"/>
  </ds:schemaRefs>
</ds:datastoreItem>
</file>

<file path=customXml/itemProps28.xml><?xml version="1.0" encoding="utf-8"?>
<ds:datastoreItem xmlns:ds="http://schemas.openxmlformats.org/officeDocument/2006/customXml" ds:itemID="{B056E6BE-A615-4C5C-9F93-F402E367C84C}">
  <ds:schemaRefs>
    <ds:schemaRef ds:uri="ESRI.ArcGIS.Mapping.OfficeIntegration.PowerPointInfo"/>
  </ds:schemaRefs>
</ds:datastoreItem>
</file>

<file path=customXml/itemProps29.xml><?xml version="1.0" encoding="utf-8"?>
<ds:datastoreItem xmlns:ds="http://schemas.openxmlformats.org/officeDocument/2006/customXml" ds:itemID="{18ED25A7-7B4E-4C13-8518-38AEBCE5D79E}">
  <ds:schemaRefs>
    <ds:schemaRef ds:uri="ESRI.ArcGIS.Mapping.OfficeIntegration.PowerPointInfo"/>
  </ds:schemaRefs>
</ds:datastoreItem>
</file>

<file path=customXml/itemProps3.xml><?xml version="1.0" encoding="utf-8"?>
<ds:datastoreItem xmlns:ds="http://schemas.openxmlformats.org/officeDocument/2006/customXml" ds:itemID="{3760B640-949E-4E86-95A0-53F09D890E0C}">
  <ds:schemaRefs>
    <ds:schemaRef ds:uri="ESRI.ArcGIS.Mapping.OfficeIntegration.PowerPointInfo"/>
  </ds:schemaRefs>
</ds:datastoreItem>
</file>

<file path=customXml/itemProps30.xml><?xml version="1.0" encoding="utf-8"?>
<ds:datastoreItem xmlns:ds="http://schemas.openxmlformats.org/officeDocument/2006/customXml" ds:itemID="{4A427F4D-39D4-4B0D-8098-49C43727ADE6}">
  <ds:schemaRefs>
    <ds:schemaRef ds:uri="ESRI.ArcGIS.Mapping.OfficeIntegration.PowerPointInfo"/>
  </ds:schemaRefs>
</ds:datastoreItem>
</file>

<file path=customXml/itemProps31.xml><?xml version="1.0" encoding="utf-8"?>
<ds:datastoreItem xmlns:ds="http://schemas.openxmlformats.org/officeDocument/2006/customXml" ds:itemID="{EF8DE237-111D-4543-8E23-01B82797946C}">
  <ds:schemaRefs>
    <ds:schemaRef ds:uri="ESRI.ArcGIS.Mapping.OfficeIntegration.PowerPointInfo"/>
  </ds:schemaRefs>
</ds:datastoreItem>
</file>

<file path=customXml/itemProps32.xml><?xml version="1.0" encoding="utf-8"?>
<ds:datastoreItem xmlns:ds="http://schemas.openxmlformats.org/officeDocument/2006/customXml" ds:itemID="{87953A78-1AF8-4690-AF7E-32067C3CDC56}">
  <ds:schemaRefs>
    <ds:schemaRef ds:uri="ESRI.ArcGIS.Mapping.OfficeIntegration.PowerPointInfo"/>
  </ds:schemaRefs>
</ds:datastoreItem>
</file>

<file path=customXml/itemProps33.xml><?xml version="1.0" encoding="utf-8"?>
<ds:datastoreItem xmlns:ds="http://schemas.openxmlformats.org/officeDocument/2006/customXml" ds:itemID="{8B25438C-8F74-4226-BC76-7EEFF00FA273}">
  <ds:schemaRefs>
    <ds:schemaRef ds:uri="ESRI.ArcGIS.Mapping.OfficeIntegration.PowerPointInfo"/>
  </ds:schemaRefs>
</ds:datastoreItem>
</file>

<file path=customXml/itemProps34.xml><?xml version="1.0" encoding="utf-8"?>
<ds:datastoreItem xmlns:ds="http://schemas.openxmlformats.org/officeDocument/2006/customXml" ds:itemID="{A69717AC-4AF6-4DFA-85AC-5036F3032F44}">
  <ds:schemaRefs>
    <ds:schemaRef ds:uri="ESRI.ArcGIS.Mapping.OfficeIntegration.PowerPointInfo"/>
  </ds:schemaRefs>
</ds:datastoreItem>
</file>

<file path=customXml/itemProps35.xml><?xml version="1.0" encoding="utf-8"?>
<ds:datastoreItem xmlns:ds="http://schemas.openxmlformats.org/officeDocument/2006/customXml" ds:itemID="{57217E29-53AE-4B80-8DE7-11677DEC05FD}">
  <ds:schemaRefs>
    <ds:schemaRef ds:uri="ESRI.ArcGIS.Mapping.OfficeIntegration.PowerPointInfo"/>
  </ds:schemaRefs>
</ds:datastoreItem>
</file>

<file path=customXml/itemProps36.xml><?xml version="1.0" encoding="utf-8"?>
<ds:datastoreItem xmlns:ds="http://schemas.openxmlformats.org/officeDocument/2006/customXml" ds:itemID="{B1B69D95-EE4B-4D47-8AA5-DC0C3899EE2B}">
  <ds:schemaRefs>
    <ds:schemaRef ds:uri="ESRI.ArcGIS.Mapping.OfficeIntegration.PowerPointInfo"/>
  </ds:schemaRefs>
</ds:datastoreItem>
</file>

<file path=customXml/itemProps37.xml><?xml version="1.0" encoding="utf-8"?>
<ds:datastoreItem xmlns:ds="http://schemas.openxmlformats.org/officeDocument/2006/customXml" ds:itemID="{066B3D84-5406-4311-81C7-9B0BFB05ABA4}">
  <ds:schemaRefs>
    <ds:schemaRef ds:uri="ESRI.ArcGIS.Mapping.OfficeIntegration.PowerPointInfo"/>
  </ds:schemaRefs>
</ds:datastoreItem>
</file>

<file path=customXml/itemProps38.xml><?xml version="1.0" encoding="utf-8"?>
<ds:datastoreItem xmlns:ds="http://schemas.openxmlformats.org/officeDocument/2006/customXml" ds:itemID="{1DD6212D-CEF0-4A93-8BDE-EA535FC5250C}">
  <ds:schemaRefs>
    <ds:schemaRef ds:uri="ESRI.ArcGIS.Mapping.OfficeIntegration.PowerPointInfo"/>
  </ds:schemaRefs>
</ds:datastoreItem>
</file>

<file path=customXml/itemProps39.xml><?xml version="1.0" encoding="utf-8"?>
<ds:datastoreItem xmlns:ds="http://schemas.openxmlformats.org/officeDocument/2006/customXml" ds:itemID="{69B874A7-47B0-4AFE-8B3F-1C08A4A99E73}">
  <ds:schemaRefs>
    <ds:schemaRef ds:uri="ESRI.ArcGIS.Mapping.OfficeIntegration.PowerPointInfo"/>
  </ds:schemaRefs>
</ds:datastoreItem>
</file>

<file path=customXml/itemProps4.xml><?xml version="1.0" encoding="utf-8"?>
<ds:datastoreItem xmlns:ds="http://schemas.openxmlformats.org/officeDocument/2006/customXml" ds:itemID="{F617EB44-ADB3-4772-9C7C-060BF9DD77D4}">
  <ds:schemaRefs>
    <ds:schemaRef ds:uri="ESRI.ArcGIS.Mapping.OfficeIntegration.PowerPointInfo"/>
  </ds:schemaRefs>
</ds:datastoreItem>
</file>

<file path=customXml/itemProps40.xml><?xml version="1.0" encoding="utf-8"?>
<ds:datastoreItem xmlns:ds="http://schemas.openxmlformats.org/officeDocument/2006/customXml" ds:itemID="{902D5339-FB07-43DC-87AA-97E5580D099F}">
  <ds:schemaRefs>
    <ds:schemaRef ds:uri="ESRI.ArcGIS.Mapping.OfficeIntegration.PowerPointInfo"/>
  </ds:schemaRefs>
</ds:datastoreItem>
</file>

<file path=customXml/itemProps41.xml><?xml version="1.0" encoding="utf-8"?>
<ds:datastoreItem xmlns:ds="http://schemas.openxmlformats.org/officeDocument/2006/customXml" ds:itemID="{91F97F73-FA56-4FA0-8F0A-5CA5E9C37FA1}">
  <ds:schemaRefs>
    <ds:schemaRef ds:uri="ESRI.ArcGIS.Mapping.OfficeIntegration.PowerPointInfo"/>
  </ds:schemaRefs>
</ds:datastoreItem>
</file>

<file path=customXml/itemProps42.xml><?xml version="1.0" encoding="utf-8"?>
<ds:datastoreItem xmlns:ds="http://schemas.openxmlformats.org/officeDocument/2006/customXml" ds:itemID="{06EBF853-826A-45CD-85DE-B2C225603AA8}">
  <ds:schemaRefs>
    <ds:schemaRef ds:uri="ESRI.ArcGIS.Mapping.OfficeIntegration.PowerPointInfo"/>
  </ds:schemaRefs>
</ds:datastoreItem>
</file>

<file path=customXml/itemProps43.xml><?xml version="1.0" encoding="utf-8"?>
<ds:datastoreItem xmlns:ds="http://schemas.openxmlformats.org/officeDocument/2006/customXml" ds:itemID="{9CA5B5C7-72AB-47C2-893B-AE66F40CD959}">
  <ds:schemaRefs>
    <ds:schemaRef ds:uri="ESRI.ArcGIS.Mapping.OfficeIntegration.PowerPointInfo"/>
  </ds:schemaRefs>
</ds:datastoreItem>
</file>

<file path=customXml/itemProps44.xml><?xml version="1.0" encoding="utf-8"?>
<ds:datastoreItem xmlns:ds="http://schemas.openxmlformats.org/officeDocument/2006/customXml" ds:itemID="{36EBBD5B-9A2C-4D78-A951-D464F3B05FFD}">
  <ds:schemaRefs>
    <ds:schemaRef ds:uri="ESRI.ArcGIS.Mapping.OfficeIntegration.PowerPointInfo"/>
  </ds:schemaRefs>
</ds:datastoreItem>
</file>

<file path=customXml/itemProps45.xml><?xml version="1.0" encoding="utf-8"?>
<ds:datastoreItem xmlns:ds="http://schemas.openxmlformats.org/officeDocument/2006/customXml" ds:itemID="{5A933B66-8BA3-466D-B01D-27FD9B493B17}">
  <ds:schemaRefs>
    <ds:schemaRef ds:uri="ESRI.ArcGIS.Mapping.OfficeIntegration.PowerPointInfo"/>
  </ds:schemaRefs>
</ds:datastoreItem>
</file>

<file path=customXml/itemProps46.xml><?xml version="1.0" encoding="utf-8"?>
<ds:datastoreItem xmlns:ds="http://schemas.openxmlformats.org/officeDocument/2006/customXml" ds:itemID="{7774A762-849C-4D1D-BF5D-93A3665D9017}">
  <ds:schemaRefs>
    <ds:schemaRef ds:uri="ESRI.ArcGIS.Mapping.OfficeIntegration.PowerPointInfo"/>
  </ds:schemaRefs>
</ds:datastoreItem>
</file>

<file path=customXml/itemProps5.xml><?xml version="1.0" encoding="utf-8"?>
<ds:datastoreItem xmlns:ds="http://schemas.openxmlformats.org/officeDocument/2006/customXml" ds:itemID="{6F4C3D3B-F0B2-4B17-AE1C-6E48466C7D36}">
  <ds:schemaRefs>
    <ds:schemaRef ds:uri="ESRI.ArcGIS.Mapping.OfficeIntegration.PowerPointInfo"/>
  </ds:schemaRefs>
</ds:datastoreItem>
</file>

<file path=customXml/itemProps6.xml><?xml version="1.0" encoding="utf-8"?>
<ds:datastoreItem xmlns:ds="http://schemas.openxmlformats.org/officeDocument/2006/customXml" ds:itemID="{AB18DD08-B6F3-4807-9AE3-528074E97A44}">
  <ds:schemaRefs>
    <ds:schemaRef ds:uri="ESRI.ArcGIS.Mapping.OfficeIntegration.PowerPointInfo"/>
  </ds:schemaRefs>
</ds:datastoreItem>
</file>

<file path=customXml/itemProps7.xml><?xml version="1.0" encoding="utf-8"?>
<ds:datastoreItem xmlns:ds="http://schemas.openxmlformats.org/officeDocument/2006/customXml" ds:itemID="{DD77655D-5AA1-497E-822C-A9640A7CD273}">
  <ds:schemaRefs>
    <ds:schemaRef ds:uri="ESRI.ArcGIS.Mapping.OfficeIntegration.PowerPointInfo"/>
  </ds:schemaRefs>
</ds:datastoreItem>
</file>

<file path=customXml/itemProps8.xml><?xml version="1.0" encoding="utf-8"?>
<ds:datastoreItem xmlns:ds="http://schemas.openxmlformats.org/officeDocument/2006/customXml" ds:itemID="{7E457014-DCF2-40C2-B35F-04DEC36B891D}">
  <ds:schemaRefs>
    <ds:schemaRef ds:uri="ESRI.ArcGIS.Mapping.OfficeIntegration.PowerPointInfo"/>
  </ds:schemaRefs>
</ds:datastoreItem>
</file>

<file path=customXml/itemProps9.xml><?xml version="1.0" encoding="utf-8"?>
<ds:datastoreItem xmlns:ds="http://schemas.openxmlformats.org/officeDocument/2006/customXml" ds:itemID="{04DD9B4F-A0E7-4218-8E91-51E17AF189F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7469</TotalTime>
  <Words>1529</Words>
  <Application>Microsoft Office PowerPoint</Application>
  <PresentationFormat>Custom</PresentationFormat>
  <Paragraphs>148</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Cambria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Nature Conservancy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Private Conservation Activities Match Science-based Conservation Priorities</dc:title>
  <dc:creator>jon_fisher@TNC.ORG</dc:creator>
  <cp:lastModifiedBy>Jon Fisher</cp:lastModifiedBy>
  <cp:revision>453</cp:revision>
  <dcterms:created xsi:type="dcterms:W3CDTF">2008-08-10T15:01:14Z</dcterms:created>
  <dcterms:modified xsi:type="dcterms:W3CDTF">2020-05-29T18:05:59Z</dcterms:modified>
</cp:coreProperties>
</file>